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2"/>
  </p:sldMasterIdLst>
  <p:notesMasterIdLst>
    <p:notesMasterId r:id="rId25"/>
  </p:notesMasterIdLst>
  <p:handoutMasterIdLst>
    <p:handoutMasterId r:id="rId26"/>
  </p:handoutMasterIdLst>
  <p:sldIdLst>
    <p:sldId id="256" r:id="rId3"/>
    <p:sldId id="269" r:id="rId4"/>
    <p:sldId id="290" r:id="rId5"/>
    <p:sldId id="257" r:id="rId6"/>
    <p:sldId id="297" r:id="rId7"/>
    <p:sldId id="299" r:id="rId8"/>
    <p:sldId id="263" r:id="rId9"/>
    <p:sldId id="285" r:id="rId10"/>
    <p:sldId id="286" r:id="rId11"/>
    <p:sldId id="270" r:id="rId12"/>
    <p:sldId id="278" r:id="rId13"/>
    <p:sldId id="262" r:id="rId14"/>
    <p:sldId id="268" r:id="rId15"/>
    <p:sldId id="276" r:id="rId16"/>
    <p:sldId id="277" r:id="rId17"/>
    <p:sldId id="289" r:id="rId18"/>
    <p:sldId id="288" r:id="rId19"/>
    <p:sldId id="282" r:id="rId20"/>
    <p:sldId id="292" r:id="rId21"/>
    <p:sldId id="294" r:id="rId22"/>
    <p:sldId id="291" r:id="rId23"/>
    <p:sldId id="265" r:id="rId24"/>
  </p:sldIdLst>
  <p:sldSz cx="12192000" cy="6858000"/>
  <p:notesSz cx="687546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79251" autoAdjust="0"/>
  </p:normalViewPr>
  <p:slideViewPr>
    <p:cSldViewPr snapToGrid="0">
      <p:cViewPr varScale="1">
        <p:scale>
          <a:sx n="68" d="100"/>
          <a:sy n="68" d="100"/>
        </p:scale>
        <p:origin x="-137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6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1879"/>
          </a:xfrm>
          <a:prstGeom prst="rect">
            <a:avLst/>
          </a:prstGeom>
        </p:spPr>
        <p:txBody>
          <a:bodyPr vert="horz" lIns="96451" tIns="48225" rIns="96451" bIns="48225" rtlCol="0"/>
          <a:lstStyle>
            <a:lvl1pPr algn="l">
              <a:defRPr sz="1300"/>
            </a:lvl1pPr>
          </a:lstStyle>
          <a:p>
            <a:endParaRPr lang="en-US" dirty="0"/>
          </a:p>
        </p:txBody>
      </p:sp>
      <p:sp>
        <p:nvSpPr>
          <p:cNvPr id="3" name="Date Placeholder 2"/>
          <p:cNvSpPr>
            <a:spLocks noGrp="1"/>
          </p:cNvSpPr>
          <p:nvPr>
            <p:ph type="dt" sz="quarter" idx="1"/>
          </p:nvPr>
        </p:nvSpPr>
        <p:spPr>
          <a:xfrm>
            <a:off x="3894506" y="1"/>
            <a:ext cx="2979367" cy="501879"/>
          </a:xfrm>
          <a:prstGeom prst="rect">
            <a:avLst/>
          </a:prstGeom>
        </p:spPr>
        <p:txBody>
          <a:bodyPr vert="horz" lIns="96451" tIns="48225" rIns="96451" bIns="48225" rtlCol="0"/>
          <a:lstStyle>
            <a:lvl1pPr algn="r">
              <a:defRPr sz="1300"/>
            </a:lvl1pPr>
          </a:lstStyle>
          <a:p>
            <a:fld id="{0CC970DB-8EE6-4E5B-9CBE-4CA39D1A6EC2}" type="datetimeFigureOut">
              <a:rPr lang="en-US" smtClean="0"/>
              <a:t>9/5/2020</a:t>
            </a:fld>
            <a:endParaRPr lang="en-US" dirty="0"/>
          </a:p>
        </p:txBody>
      </p:sp>
      <p:sp>
        <p:nvSpPr>
          <p:cNvPr id="4" name="Footer Placeholder 3"/>
          <p:cNvSpPr>
            <a:spLocks noGrp="1"/>
          </p:cNvSpPr>
          <p:nvPr>
            <p:ph type="ftr" sz="quarter" idx="2"/>
          </p:nvPr>
        </p:nvSpPr>
        <p:spPr>
          <a:xfrm>
            <a:off x="1" y="9500961"/>
            <a:ext cx="2979367" cy="501878"/>
          </a:xfrm>
          <a:prstGeom prst="rect">
            <a:avLst/>
          </a:prstGeom>
        </p:spPr>
        <p:txBody>
          <a:bodyPr vert="horz" lIns="96451" tIns="48225" rIns="96451" bIns="4822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94506" y="9500961"/>
            <a:ext cx="2979367" cy="501878"/>
          </a:xfrm>
          <a:prstGeom prst="rect">
            <a:avLst/>
          </a:prstGeom>
        </p:spPr>
        <p:txBody>
          <a:bodyPr vert="horz" lIns="96451" tIns="48225" rIns="96451" bIns="48225" rtlCol="0" anchor="b"/>
          <a:lstStyle>
            <a:lvl1pPr algn="r">
              <a:defRPr sz="13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1879"/>
          </a:xfrm>
          <a:prstGeom prst="rect">
            <a:avLst/>
          </a:prstGeom>
        </p:spPr>
        <p:txBody>
          <a:bodyPr vert="horz" lIns="96451" tIns="48225" rIns="96451" bIns="48225" rtlCol="0"/>
          <a:lstStyle>
            <a:lvl1pPr algn="l">
              <a:defRPr sz="1300"/>
            </a:lvl1pPr>
          </a:lstStyle>
          <a:p>
            <a:endParaRPr lang="en-GB"/>
          </a:p>
        </p:txBody>
      </p:sp>
      <p:sp>
        <p:nvSpPr>
          <p:cNvPr id="3" name="Date Placeholder 2"/>
          <p:cNvSpPr>
            <a:spLocks noGrp="1"/>
          </p:cNvSpPr>
          <p:nvPr>
            <p:ph type="dt" idx="1"/>
          </p:nvPr>
        </p:nvSpPr>
        <p:spPr>
          <a:xfrm>
            <a:off x="3894506" y="1"/>
            <a:ext cx="2979367" cy="501879"/>
          </a:xfrm>
          <a:prstGeom prst="rect">
            <a:avLst/>
          </a:prstGeom>
        </p:spPr>
        <p:txBody>
          <a:bodyPr vert="horz" lIns="96451" tIns="48225" rIns="96451" bIns="48225" rtlCol="0"/>
          <a:lstStyle>
            <a:lvl1pPr algn="r">
              <a:defRPr sz="1300"/>
            </a:lvl1pPr>
          </a:lstStyle>
          <a:p>
            <a:fld id="{E37A62CF-8F53-47B2-8026-8CFC90ED8B46}" type="datetimeFigureOut">
              <a:rPr lang="en-GB" smtClean="0"/>
              <a:t>05/09/2020</a:t>
            </a:fld>
            <a:endParaRPr lang="en-GB"/>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51" tIns="48225" rIns="96451" bIns="48225" rtlCol="0" anchor="ctr"/>
          <a:lstStyle/>
          <a:p>
            <a:endParaRPr lang="en-GB"/>
          </a:p>
        </p:txBody>
      </p:sp>
      <p:sp>
        <p:nvSpPr>
          <p:cNvPr id="5" name="Notes Placeholder 4"/>
          <p:cNvSpPr>
            <a:spLocks noGrp="1"/>
          </p:cNvSpPr>
          <p:nvPr>
            <p:ph type="body" sz="quarter" idx="3"/>
          </p:nvPr>
        </p:nvSpPr>
        <p:spPr>
          <a:xfrm>
            <a:off x="687547" y="4813867"/>
            <a:ext cx="5500370" cy="3938617"/>
          </a:xfrm>
          <a:prstGeom prst="rect">
            <a:avLst/>
          </a:prstGeom>
        </p:spPr>
        <p:txBody>
          <a:bodyPr vert="horz" lIns="96451" tIns="48225" rIns="96451" bIns="482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00961"/>
            <a:ext cx="2979367" cy="501878"/>
          </a:xfrm>
          <a:prstGeom prst="rect">
            <a:avLst/>
          </a:prstGeom>
        </p:spPr>
        <p:txBody>
          <a:bodyPr vert="horz" lIns="96451" tIns="48225" rIns="96451"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4506" y="9500961"/>
            <a:ext cx="2979367" cy="501878"/>
          </a:xfrm>
          <a:prstGeom prst="rect">
            <a:avLst/>
          </a:prstGeom>
        </p:spPr>
        <p:txBody>
          <a:bodyPr vert="horz" lIns="96451" tIns="48225" rIns="96451" bIns="48225" rtlCol="0" anchor="b"/>
          <a:lstStyle>
            <a:lvl1pPr algn="r">
              <a:defRPr sz="1300"/>
            </a:lvl1pPr>
          </a:lstStyle>
          <a:p>
            <a:fld id="{A4E6AFA1-D53D-4007-8948-DE700185505D}" type="slidenum">
              <a:rPr lang="en-GB" smtClean="0"/>
              <a:t>‹#›</a:t>
            </a:fld>
            <a:endParaRPr lang="en-GB"/>
          </a:p>
        </p:txBody>
      </p:sp>
    </p:spTree>
    <p:extLst>
      <p:ext uri="{BB962C8B-B14F-4D97-AF65-F5344CB8AC3E}">
        <p14:creationId xmlns:p14="http://schemas.microsoft.com/office/powerpoint/2010/main" val="143988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Thankyou for coming</a:t>
            </a:r>
            <a:r>
              <a:rPr lang="en-GB" baseline="0" dirty="0" smtClean="0"/>
              <a:t> to our meeting tonight and allowing us to</a:t>
            </a:r>
            <a:r>
              <a:rPr lang="en-GB" dirty="0" smtClean="0"/>
              <a:t> introduce Preston Photographic Society</a:t>
            </a:r>
          </a:p>
          <a:p>
            <a:endParaRPr lang="en-GB" dirty="0" smtClean="0"/>
          </a:p>
          <a:p>
            <a:r>
              <a:rPr lang="en-GB" dirty="0" smtClean="0"/>
              <a:t>I am…..</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a:t>
            </a:fld>
            <a:endParaRPr lang="en-GB"/>
          </a:p>
        </p:txBody>
      </p:sp>
    </p:spTree>
    <p:extLst>
      <p:ext uri="{BB962C8B-B14F-4D97-AF65-F5344CB8AC3E}">
        <p14:creationId xmlns:p14="http://schemas.microsoft.com/office/powerpoint/2010/main" val="224264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pick out the key points for each category.</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10</a:t>
            </a:fld>
            <a:endParaRPr lang="en-GB"/>
          </a:p>
        </p:txBody>
      </p:sp>
    </p:spTree>
    <p:extLst>
      <p:ext uri="{BB962C8B-B14F-4D97-AF65-F5344CB8AC3E}">
        <p14:creationId xmlns:p14="http://schemas.microsoft.com/office/powerpoint/2010/main" val="341655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Monthly Competition themes this season</a:t>
            </a:r>
          </a:p>
          <a:p>
            <a:endParaRPr lang="en-GB" dirty="0" smtClean="0"/>
          </a:p>
          <a:p>
            <a:r>
              <a:rPr lang="en-GB" dirty="0" smtClean="0"/>
              <a:t>What</a:t>
            </a:r>
            <a:r>
              <a:rPr lang="en-GB" baseline="0" dirty="0" smtClean="0"/>
              <a:t> picture would you take for ‘Culture’?     Any ideas I’m struggling!</a:t>
            </a:r>
          </a:p>
          <a:p>
            <a:endParaRPr lang="en-GB" baseline="0" dirty="0" smtClean="0"/>
          </a:p>
          <a:p>
            <a:r>
              <a:rPr lang="en-GB" baseline="0" dirty="0" smtClean="0"/>
              <a:t>Or something a bit easier ‘My Love’? (Chocolate, cakes, wife, )</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11</a:t>
            </a:fld>
            <a:endParaRPr lang="en-GB"/>
          </a:p>
        </p:txBody>
      </p:sp>
    </p:spTree>
    <p:extLst>
      <p:ext uri="{BB962C8B-B14F-4D97-AF65-F5344CB8AC3E}">
        <p14:creationId xmlns:p14="http://schemas.microsoft.com/office/powerpoint/2010/main" val="156010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how</a:t>
            </a:r>
            <a:r>
              <a:rPr lang="en-GB" baseline="0" dirty="0" smtClean="0"/>
              <a:t> to export an image (landscape or portrait) from </a:t>
            </a:r>
            <a:r>
              <a:rPr lang="en-GB" baseline="0" dirty="0" err="1" smtClean="0"/>
              <a:t>Lightroom</a:t>
            </a:r>
            <a:r>
              <a:rPr lang="en-GB" baseline="0" dirty="0" smtClean="0"/>
              <a:t>…</a:t>
            </a:r>
          </a:p>
          <a:p>
            <a:endParaRPr lang="en-GB" baseline="0" dirty="0" smtClean="0"/>
          </a:p>
          <a:p>
            <a:r>
              <a:rPr lang="en-GB" baseline="0" dirty="0" smtClean="0"/>
              <a:t>Show some examples of prints….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12</a:t>
            </a:fld>
            <a:endParaRPr lang="en-GB"/>
          </a:p>
        </p:txBody>
      </p:sp>
    </p:spTree>
    <p:extLst>
      <p:ext uri="{BB962C8B-B14F-4D97-AF65-F5344CB8AC3E}">
        <p14:creationId xmlns:p14="http://schemas.microsoft.com/office/powerpoint/2010/main" val="395960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some images</a:t>
            </a:r>
            <a:r>
              <a:rPr lang="en-GB" baseline="0" dirty="0" smtClean="0"/>
              <a:t> from last season. These were beginners!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13</a:t>
            </a:fld>
            <a:endParaRPr lang="en-GB"/>
          </a:p>
        </p:txBody>
      </p:sp>
    </p:spTree>
    <p:extLst>
      <p:ext uri="{BB962C8B-B14F-4D97-AF65-F5344CB8AC3E}">
        <p14:creationId xmlns:p14="http://schemas.microsoft.com/office/powerpoint/2010/main" val="106898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Themes ‘Nothing</a:t>
            </a:r>
            <a:r>
              <a:rPr lang="en-GB" baseline="0" dirty="0" smtClean="0"/>
              <a:t> is Ordinary</a:t>
            </a:r>
            <a:r>
              <a:rPr lang="en-GB" dirty="0" smtClean="0"/>
              <a:t>’ (Wheelie</a:t>
            </a:r>
            <a:r>
              <a:rPr lang="en-GB" baseline="0" dirty="0" smtClean="0"/>
              <a:t> Wong</a:t>
            </a:r>
            <a:r>
              <a:rPr lang="en-GB" dirty="0" smtClean="0"/>
              <a:t>) and ‘Movement’ (</a:t>
            </a:r>
            <a:r>
              <a:rPr lang="en-GB" dirty="0" err="1" smtClean="0"/>
              <a:t>En</a:t>
            </a:r>
            <a:r>
              <a:rPr lang="en-GB" baseline="0" dirty="0" smtClean="0"/>
              <a:t> Point</a:t>
            </a:r>
            <a:r>
              <a:rPr lang="en-GB" dirty="0" smtClean="0"/>
              <a:t>)</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14</a:t>
            </a:fld>
            <a:endParaRPr lang="en-GB"/>
          </a:p>
        </p:txBody>
      </p:sp>
    </p:spTree>
    <p:extLst>
      <p:ext uri="{BB962C8B-B14F-4D97-AF65-F5344CB8AC3E}">
        <p14:creationId xmlns:p14="http://schemas.microsoft.com/office/powerpoint/2010/main" val="16063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Flora and Fauna images are usually birds, bugs and bushes (Flowers)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15</a:t>
            </a:fld>
            <a:endParaRPr lang="en-GB"/>
          </a:p>
        </p:txBody>
      </p:sp>
    </p:spTree>
    <p:extLst>
      <p:ext uri="{BB962C8B-B14F-4D97-AF65-F5344CB8AC3E}">
        <p14:creationId xmlns:p14="http://schemas.microsoft.com/office/powerpoint/2010/main" val="99958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picture on the right was from the Manchester Velodrome</a:t>
            </a:r>
            <a:r>
              <a:rPr lang="en-GB" baseline="0" dirty="0" smtClean="0"/>
              <a:t> ( Olympic Gold Medal Winners).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16</a:t>
            </a:fld>
            <a:endParaRPr lang="en-GB"/>
          </a:p>
        </p:txBody>
      </p:sp>
    </p:spTree>
    <p:extLst>
      <p:ext uri="{BB962C8B-B14F-4D97-AF65-F5344CB8AC3E}">
        <p14:creationId xmlns:p14="http://schemas.microsoft.com/office/powerpoint/2010/main" val="127795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17</a:t>
            </a:fld>
            <a:endParaRPr lang="en-GB"/>
          </a:p>
        </p:txBody>
      </p:sp>
    </p:spTree>
    <p:extLst>
      <p:ext uri="{BB962C8B-B14F-4D97-AF65-F5344CB8AC3E}">
        <p14:creationId xmlns:p14="http://schemas.microsoft.com/office/powerpoint/2010/main" val="292693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best camera is</a:t>
            </a:r>
            <a:r>
              <a:rPr lang="en-GB" baseline="0" dirty="0" smtClean="0"/>
              <a:t> the one in your hand!!</a:t>
            </a:r>
          </a:p>
          <a:p>
            <a:endParaRPr lang="en-GB" baseline="0" dirty="0" smtClean="0"/>
          </a:p>
          <a:p>
            <a:r>
              <a:rPr lang="en-GB" baseline="0" dirty="0" smtClean="0"/>
              <a:t>You don’t need expensive cameras / lenses, but you do need to know how to use them properly and also know their limitations.</a:t>
            </a:r>
          </a:p>
          <a:p>
            <a:endParaRPr lang="en-GB" baseline="0" dirty="0" smtClean="0"/>
          </a:p>
          <a:p>
            <a:r>
              <a:rPr lang="en-GB" baseline="0" dirty="0" smtClean="0"/>
              <a:t>You also need a good eye for a picture!</a:t>
            </a:r>
          </a:p>
          <a:p>
            <a:endParaRPr lang="en-GB" baseline="0" dirty="0" smtClean="0"/>
          </a:p>
          <a:p>
            <a:r>
              <a:rPr lang="en-GB" baseline="0" dirty="0" smtClean="0"/>
              <a:t>This is kit is : 600mm telephoto lens for wildlife, 105mm macro lens for insects/close-ups, 85mm &amp; 50mm prime lenses for portraits and landscapes. Tripod, flash and reflector is used when natural light becomes poor. The camera happens to be a Nikon D90.</a:t>
            </a:r>
          </a:p>
          <a:p>
            <a:endParaRPr lang="en-GB" baseline="0" dirty="0" smtClean="0"/>
          </a:p>
        </p:txBody>
      </p:sp>
      <p:sp>
        <p:nvSpPr>
          <p:cNvPr id="4" name="Slide Number Placeholder 3"/>
          <p:cNvSpPr>
            <a:spLocks noGrp="1"/>
          </p:cNvSpPr>
          <p:nvPr>
            <p:ph type="sldNum" sz="quarter" idx="10"/>
          </p:nvPr>
        </p:nvSpPr>
        <p:spPr/>
        <p:txBody>
          <a:bodyPr/>
          <a:lstStyle/>
          <a:p>
            <a:fld id="{A4E6AFA1-D53D-4007-8948-DE700185505D}" type="slidenum">
              <a:rPr lang="en-GB" smtClean="0"/>
              <a:t>18</a:t>
            </a:fld>
            <a:endParaRPr lang="en-GB"/>
          </a:p>
        </p:txBody>
      </p:sp>
    </p:spTree>
    <p:extLst>
      <p:ext uri="{BB962C8B-B14F-4D97-AF65-F5344CB8AC3E}">
        <p14:creationId xmlns:p14="http://schemas.microsoft.com/office/powerpoint/2010/main" val="245028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only three controls</a:t>
            </a:r>
            <a:r>
              <a:rPr lang="en-GB" baseline="0" dirty="0" smtClean="0"/>
              <a:t> on a camera that you can vary to get a good photo.</a:t>
            </a:r>
          </a:p>
          <a:p>
            <a:endParaRPr lang="en-GB" baseline="0" dirty="0" smtClean="0"/>
          </a:p>
          <a:p>
            <a:r>
              <a:rPr lang="en-GB" baseline="0" dirty="0" smtClean="0"/>
              <a:t>Aperture: the size of the hole in the lens that lets the light in. Called F-number. The smaller the number the bigger the hole.</a:t>
            </a:r>
          </a:p>
          <a:p>
            <a:r>
              <a:rPr lang="en-GB" baseline="0" dirty="0" smtClean="0"/>
              <a:t>This can also affect the depth of field in a picture the amount of clarity focus from front to back.</a:t>
            </a:r>
          </a:p>
          <a:p>
            <a:endParaRPr lang="en-GB" baseline="0" dirty="0" smtClean="0"/>
          </a:p>
          <a:p>
            <a:r>
              <a:rPr lang="en-GB" baseline="0" dirty="0" smtClean="0"/>
              <a:t>Speed: Shutter speed is how quickly the camera takes the picture. You can use a slow shutter speed to smooth out waves on water or a fast shutter speed to freeze motion and eliminate camera shake which can cause blur.</a:t>
            </a:r>
          </a:p>
          <a:p>
            <a:endParaRPr lang="en-GB" baseline="0" dirty="0" smtClean="0"/>
          </a:p>
          <a:p>
            <a:r>
              <a:rPr lang="en-GB" baseline="0" dirty="0" smtClean="0"/>
              <a:t>ISO: This is how sensitive the camera sensor is to light. Ideally the lower the sensitivity the better the quality of the image. Less noise. Typically ISO needs to be 100-200.</a:t>
            </a:r>
          </a:p>
          <a:p>
            <a:endParaRPr lang="en-GB" baseline="0" dirty="0" smtClean="0"/>
          </a:p>
          <a:p>
            <a:r>
              <a:rPr lang="en-GB" baseline="0" dirty="0" smtClean="0"/>
              <a:t>But getting the balance between these three variables is the tricky bit! This is where skill, training and experience come in supplemented by tripod, flash and reflectors where necessary.</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19</a:t>
            </a:fld>
            <a:endParaRPr lang="en-GB"/>
          </a:p>
        </p:txBody>
      </p:sp>
    </p:spTree>
    <p:extLst>
      <p:ext uri="{BB962C8B-B14F-4D97-AF65-F5344CB8AC3E}">
        <p14:creationId xmlns:p14="http://schemas.microsoft.com/office/powerpoint/2010/main" val="392904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PPS is </a:t>
            </a:r>
            <a:r>
              <a:rPr lang="en-GB" dirty="0" smtClean="0"/>
              <a:t>115 </a:t>
            </a:r>
            <a:r>
              <a:rPr lang="en-GB" dirty="0" smtClean="0"/>
              <a:t>years old! It was formed on</a:t>
            </a:r>
            <a:r>
              <a:rPr lang="en-GB" baseline="0" dirty="0" smtClean="0"/>
              <a:t> 14 Nov 1905 by members of the Preston Scientific </a:t>
            </a:r>
            <a:r>
              <a:rPr lang="en-GB" baseline="0" dirty="0" err="1" smtClean="0"/>
              <a:t>Soc</a:t>
            </a:r>
            <a:r>
              <a:rPr lang="en-GB" baseline="0" dirty="0" smtClean="0"/>
              <a:t> who wanted a camera club.</a:t>
            </a:r>
          </a:p>
          <a:p>
            <a:endParaRPr lang="en-GB" baseline="0" dirty="0" smtClean="0"/>
          </a:p>
          <a:p>
            <a:r>
              <a:rPr lang="en-GB" baseline="0" dirty="0" smtClean="0"/>
              <a:t>These were amateurs and professional photographers who met at Stanley Chambers on Lancaster Rd.</a:t>
            </a:r>
          </a:p>
          <a:p>
            <a:endParaRPr lang="en-GB" baseline="0" dirty="0" smtClean="0"/>
          </a:p>
          <a:p>
            <a:r>
              <a:rPr lang="en-GB" baseline="0" dirty="0" smtClean="0"/>
              <a:t>In competitions PCC became noted for natural history and portrait photography. Some members achieving notoriety:</a:t>
            </a:r>
          </a:p>
          <a:p>
            <a:endParaRPr lang="en-GB" baseline="0" dirty="0" smtClean="0"/>
          </a:p>
          <a:p>
            <a:pPr marL="170661" indent="-170661">
              <a:buFont typeface="Arial" panose="020B0604020202020204" pitchFamily="34" charset="0"/>
              <a:buChar char="•"/>
            </a:pPr>
            <a:r>
              <a:rPr lang="en-GB" baseline="0" dirty="0" smtClean="0"/>
              <a:t>Joseph Speed – 1/5000</a:t>
            </a:r>
            <a:r>
              <a:rPr lang="en-GB" baseline="30000" dirty="0" smtClean="0"/>
              <a:t>th</a:t>
            </a:r>
            <a:r>
              <a:rPr lang="en-GB" baseline="0" dirty="0" smtClean="0"/>
              <a:t> sec flight of a bumble bee</a:t>
            </a:r>
          </a:p>
          <a:p>
            <a:pPr marL="170661" indent="-170661">
              <a:buFont typeface="Arial" panose="020B0604020202020204" pitchFamily="34" charset="0"/>
              <a:buChar char="•"/>
            </a:pPr>
            <a:r>
              <a:rPr lang="en-GB" baseline="0" dirty="0" smtClean="0"/>
              <a:t>Noel Combes – Photo Journalist</a:t>
            </a:r>
          </a:p>
          <a:p>
            <a:pPr marL="170661" indent="-170661">
              <a:buFont typeface="Arial" panose="020B0604020202020204" pitchFamily="34" charset="0"/>
              <a:buChar char="•"/>
            </a:pPr>
            <a:r>
              <a:rPr lang="en-GB" baseline="0" dirty="0" smtClean="0"/>
              <a:t>Jack Nicholson – Art Photography</a:t>
            </a:r>
          </a:p>
          <a:p>
            <a:pPr marL="170661" indent="-170661">
              <a:buFont typeface="Arial" panose="020B0604020202020204" pitchFamily="34" charset="0"/>
              <a:buChar char="•"/>
            </a:pPr>
            <a:endParaRPr lang="en-GB" baseline="0" dirty="0" smtClean="0"/>
          </a:p>
          <a:p>
            <a:r>
              <a:rPr lang="en-GB" baseline="0" dirty="0" smtClean="0"/>
              <a:t>PPS is part of the Lancashire &amp; Cheshire Photo Union and Photographic Alliance of GB</a:t>
            </a:r>
          </a:p>
          <a:p>
            <a:endParaRPr lang="en-GB" baseline="0" dirty="0" smtClean="0"/>
          </a:p>
          <a:p>
            <a:r>
              <a:rPr lang="en-GB" baseline="0" dirty="0" smtClean="0"/>
              <a:t>We have about 72 members who range in age from 24 to 70 and from absolute beginners to professional photographers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2</a:t>
            </a:fld>
            <a:endParaRPr lang="en-GB"/>
          </a:p>
        </p:txBody>
      </p:sp>
    </p:spTree>
    <p:extLst>
      <p:ext uri="{BB962C8B-B14F-4D97-AF65-F5344CB8AC3E}">
        <p14:creationId xmlns:p14="http://schemas.microsoft.com/office/powerpoint/2010/main" val="388007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print or see the pictures, you first need to download them to a computer.</a:t>
            </a:r>
          </a:p>
          <a:p>
            <a:endParaRPr lang="en-GB" baseline="0" dirty="0" smtClean="0"/>
          </a:p>
          <a:p>
            <a:r>
              <a:rPr lang="en-GB" baseline="0" dirty="0" smtClean="0"/>
              <a:t>Image Processing can be done using software applications such as Adobe </a:t>
            </a:r>
            <a:r>
              <a:rPr lang="en-GB" baseline="0" dirty="0" err="1" smtClean="0"/>
              <a:t>Lightroom</a:t>
            </a:r>
            <a:r>
              <a:rPr lang="en-GB" baseline="0" dirty="0" smtClean="0"/>
              <a:t> or Photoshop or Elements or another suite like </a:t>
            </a:r>
            <a:r>
              <a:rPr lang="en-GB" baseline="0" dirty="0" err="1" smtClean="0"/>
              <a:t>Cyberlink</a:t>
            </a:r>
            <a:r>
              <a:rPr lang="en-GB" baseline="0" dirty="0" smtClean="0"/>
              <a:t> Photo Director or Nikon NX / DX (free!).</a:t>
            </a:r>
          </a:p>
          <a:p>
            <a:endParaRPr lang="en-GB" baseline="0" dirty="0" smtClean="0"/>
          </a:p>
          <a:p>
            <a:r>
              <a:rPr lang="en-GB" baseline="0" dirty="0" smtClean="0"/>
              <a:t>Modify the images to your taste then print them or store them on media. Images can also be sent to applications like Art Set to convert into a pastel picture for sending to your Mum or your other half for Christmas!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20</a:t>
            </a:fld>
            <a:endParaRPr lang="en-GB"/>
          </a:p>
        </p:txBody>
      </p:sp>
    </p:spTree>
    <p:extLst>
      <p:ext uri="{BB962C8B-B14F-4D97-AF65-F5344CB8AC3E}">
        <p14:creationId xmlns:p14="http://schemas.microsoft.com/office/powerpoint/2010/main" val="426680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fancy</a:t>
            </a:r>
            <a:r>
              <a:rPr lang="en-GB" baseline="0" dirty="0" smtClean="0"/>
              <a:t> having a go come along to the PPS on Thursday to see what it’s like, then download an application form from the PPS Web site and join if you want.</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21</a:t>
            </a:fld>
            <a:endParaRPr lang="en-GB"/>
          </a:p>
        </p:txBody>
      </p:sp>
    </p:spTree>
    <p:extLst>
      <p:ext uri="{BB962C8B-B14F-4D97-AF65-F5344CB8AC3E}">
        <p14:creationId xmlns:p14="http://schemas.microsoft.com/office/powerpoint/2010/main" val="170500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I would like to thank you once again for coming</a:t>
            </a:r>
            <a:r>
              <a:rPr lang="en-GB" baseline="0" dirty="0" smtClean="0"/>
              <a:t> along this evening </a:t>
            </a:r>
            <a:r>
              <a:rPr lang="en-GB" dirty="0" smtClean="0"/>
              <a:t>and letting us introduce our</a:t>
            </a:r>
            <a:r>
              <a:rPr lang="en-GB" baseline="0" dirty="0" smtClean="0"/>
              <a:t> club -</a:t>
            </a:r>
            <a:r>
              <a:rPr lang="en-GB" dirty="0" smtClean="0"/>
              <a:t> PPS.</a:t>
            </a:r>
            <a:r>
              <a:rPr lang="en-GB" baseline="0" dirty="0" smtClean="0"/>
              <a:t> </a:t>
            </a:r>
          </a:p>
          <a:p>
            <a:r>
              <a:rPr lang="en-GB" baseline="0" dirty="0" smtClean="0"/>
              <a:t>Thank you for your participation and a special </a:t>
            </a:r>
            <a:r>
              <a:rPr lang="en-GB" dirty="0" smtClean="0"/>
              <a:t>thanks to the</a:t>
            </a:r>
            <a:r>
              <a:rPr lang="en-GB" baseline="0" dirty="0" smtClean="0"/>
              <a:t> pressed</a:t>
            </a:r>
            <a:r>
              <a:rPr lang="en-GB" dirty="0" smtClean="0"/>
              <a:t> volunteers, give them a round of applause.</a:t>
            </a:r>
          </a:p>
          <a:p>
            <a:endParaRPr lang="en-GB" dirty="0" smtClean="0"/>
          </a:p>
          <a:p>
            <a:r>
              <a:rPr lang="en-GB" dirty="0" smtClean="0"/>
              <a:t>If you have been inspired to take more</a:t>
            </a:r>
            <a:r>
              <a:rPr lang="en-GB" baseline="0" dirty="0" smtClean="0"/>
              <a:t> photographs after our presentation, then we are happy.</a:t>
            </a:r>
          </a:p>
          <a:p>
            <a:endParaRPr lang="en-GB" baseline="0" dirty="0" smtClean="0"/>
          </a:p>
          <a:p>
            <a:r>
              <a:rPr lang="en-GB" baseline="0" dirty="0" smtClean="0"/>
              <a:t>If you do fancy coming to the PPS come </a:t>
            </a:r>
            <a:r>
              <a:rPr lang="en-GB" baseline="0" smtClean="0"/>
              <a:t>along any </a:t>
            </a:r>
            <a:r>
              <a:rPr lang="en-GB" baseline="0" dirty="0" smtClean="0"/>
              <a:t>Thursday at 7:30pm.</a:t>
            </a:r>
          </a:p>
          <a:p>
            <a:endParaRPr lang="en-GB" baseline="0" dirty="0" smtClean="0"/>
          </a:p>
          <a:p>
            <a:endParaRPr lang="en-GB" baseline="0" dirty="0" smtClean="0"/>
          </a:p>
          <a:p>
            <a:r>
              <a:rPr lang="en-GB" baseline="0" dirty="0" smtClean="0"/>
              <a:t>Any More Questions?</a:t>
            </a:r>
            <a:endParaRPr lang="en-GB" dirty="0" smtClean="0"/>
          </a:p>
        </p:txBody>
      </p:sp>
      <p:sp>
        <p:nvSpPr>
          <p:cNvPr id="4" name="Slide Number Placeholder 3"/>
          <p:cNvSpPr>
            <a:spLocks noGrp="1"/>
          </p:cNvSpPr>
          <p:nvPr>
            <p:ph type="sldNum" sz="quarter" idx="10"/>
          </p:nvPr>
        </p:nvSpPr>
        <p:spPr/>
        <p:txBody>
          <a:bodyPr/>
          <a:lstStyle/>
          <a:p>
            <a:fld id="{A4E6AFA1-D53D-4007-8948-DE700185505D}" type="slidenum">
              <a:rPr lang="en-GB" smtClean="0"/>
              <a:t>22</a:t>
            </a:fld>
            <a:endParaRPr lang="en-GB"/>
          </a:p>
        </p:txBody>
      </p:sp>
    </p:spTree>
    <p:extLst>
      <p:ext uri="{BB962C8B-B14F-4D97-AF65-F5344CB8AC3E}">
        <p14:creationId xmlns:p14="http://schemas.microsoft.com/office/powerpoint/2010/main" val="344588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Committee…….it’s all their fault!!</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3</a:t>
            </a:fld>
            <a:endParaRPr lang="en-GB"/>
          </a:p>
        </p:txBody>
      </p:sp>
    </p:spTree>
    <p:extLst>
      <p:ext uri="{BB962C8B-B14F-4D97-AF65-F5344CB8AC3E}">
        <p14:creationId xmlns:p14="http://schemas.microsoft.com/office/powerpoint/2010/main" val="74238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PPS</a:t>
            </a:r>
            <a:r>
              <a:rPr lang="en-GB" baseline="0" dirty="0" smtClean="0"/>
              <a:t> usually m</a:t>
            </a:r>
            <a:r>
              <a:rPr lang="en-GB" dirty="0" smtClean="0"/>
              <a:t>eets at Moore Park Sports &amp;</a:t>
            </a:r>
            <a:r>
              <a:rPr lang="en-GB" baseline="0" dirty="0" smtClean="0"/>
              <a:t> Social Club every Thursday at 7:30pm.</a:t>
            </a:r>
          </a:p>
          <a:p>
            <a:r>
              <a:rPr lang="en-GB" baseline="0" dirty="0" smtClean="0"/>
              <a:t>At the moment we are holding meetings online using the Zoom application.</a:t>
            </a:r>
          </a:p>
          <a:p>
            <a:endParaRPr lang="en-GB" baseline="0" dirty="0" smtClean="0"/>
          </a:p>
          <a:p>
            <a:r>
              <a:rPr lang="en-GB" baseline="0" dirty="0" smtClean="0"/>
              <a:t>Our syllabus caters for all interests.</a:t>
            </a:r>
          </a:p>
          <a:p>
            <a:endParaRPr lang="en-GB" baseline="0" dirty="0" smtClean="0"/>
          </a:p>
          <a:p>
            <a:r>
              <a:rPr lang="en-GB" baseline="0" dirty="0" smtClean="0"/>
              <a:t>We still have lectures, practical demonstrations and competitions, but now Photo-walks, Critique nights, big speaker events every two years and social events.</a:t>
            </a:r>
          </a:p>
          <a:p>
            <a:endParaRPr lang="en-GB" baseline="0" dirty="0" smtClean="0"/>
          </a:p>
          <a:p>
            <a:r>
              <a:rPr lang="en-GB" baseline="0" dirty="0" smtClean="0"/>
              <a:t>You can follow us on Facebook and on the PPS Webpage.</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4</a:t>
            </a:fld>
            <a:endParaRPr lang="en-GB"/>
          </a:p>
        </p:txBody>
      </p:sp>
    </p:spTree>
    <p:extLst>
      <p:ext uri="{BB962C8B-B14F-4D97-AF65-F5344CB8AC3E}">
        <p14:creationId xmlns:p14="http://schemas.microsoft.com/office/powerpoint/2010/main" val="51590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take note of our location and heed the warning regarding Tom-Tom Sat </a:t>
            </a:r>
            <a:r>
              <a:rPr lang="en-GB" baseline="0" dirty="0" err="1" smtClean="0"/>
              <a:t>Navs</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5</a:t>
            </a:fld>
            <a:endParaRPr lang="en-GB"/>
          </a:p>
        </p:txBody>
      </p:sp>
    </p:spTree>
    <p:extLst>
      <p:ext uri="{BB962C8B-B14F-4D97-AF65-F5344CB8AC3E}">
        <p14:creationId xmlns:p14="http://schemas.microsoft.com/office/powerpoint/2010/main" val="38800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the very diverse lecture programme of speakers.</a:t>
            </a:r>
            <a:r>
              <a:rPr lang="en-GB" baseline="0" dirty="0" smtClean="0"/>
              <a:t> From ‘Aurora’ to ‘ ?? ’</a:t>
            </a:r>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6</a:t>
            </a:fld>
            <a:endParaRPr lang="en-GB"/>
          </a:p>
        </p:txBody>
      </p:sp>
    </p:spTree>
    <p:extLst>
      <p:ext uri="{BB962C8B-B14F-4D97-AF65-F5344CB8AC3E}">
        <p14:creationId xmlns:p14="http://schemas.microsoft.com/office/powerpoint/2010/main" val="215659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Members Nights are aimed at learning, practicing techniques </a:t>
            </a:r>
            <a:r>
              <a:rPr lang="en-GB" dirty="0" err="1" smtClean="0"/>
              <a:t>eg</a:t>
            </a:r>
            <a:r>
              <a:rPr lang="en-GB" dirty="0" smtClean="0"/>
              <a:t> Capturing water drops,  Light/Star trails, Night Photography etc.</a:t>
            </a:r>
          </a:p>
          <a:p>
            <a:endParaRPr lang="en-GB" dirty="0" smtClean="0"/>
          </a:p>
          <a:p>
            <a:r>
              <a:rPr lang="en-GB" dirty="0" smtClean="0"/>
              <a:t>We also have portrait nights</a:t>
            </a:r>
            <a:r>
              <a:rPr lang="en-GB" baseline="0" dirty="0" smtClean="0"/>
              <a:t> using models </a:t>
            </a:r>
            <a:r>
              <a:rPr lang="en-GB" baseline="0" dirty="0" err="1" smtClean="0"/>
              <a:t>eg</a:t>
            </a:r>
            <a:r>
              <a:rPr lang="en-GB" baseline="0" dirty="0" smtClean="0"/>
              <a:t> Izzy here, Steam Punk and Knights in Shining Armour. Members experience shooting in a studio environment and learning to use lighting equipment. </a:t>
            </a:r>
          </a:p>
          <a:p>
            <a:endParaRPr lang="en-GB" baseline="0" dirty="0" smtClean="0"/>
          </a:p>
          <a:p>
            <a:r>
              <a:rPr lang="en-GB" baseline="0" dirty="0" smtClean="0"/>
              <a:t>Places are limited on Portrait nights to allow people enough time. I promise you will get some great images.</a:t>
            </a:r>
          </a:p>
        </p:txBody>
      </p:sp>
      <p:sp>
        <p:nvSpPr>
          <p:cNvPr id="4" name="Slide Number Placeholder 3"/>
          <p:cNvSpPr>
            <a:spLocks noGrp="1"/>
          </p:cNvSpPr>
          <p:nvPr>
            <p:ph type="sldNum" sz="quarter" idx="10"/>
          </p:nvPr>
        </p:nvSpPr>
        <p:spPr/>
        <p:txBody>
          <a:bodyPr/>
          <a:lstStyle/>
          <a:p>
            <a:fld id="{A4E6AFA1-D53D-4007-8948-DE700185505D}" type="slidenum">
              <a:rPr lang="en-GB" smtClean="0"/>
              <a:t>7</a:t>
            </a:fld>
            <a:endParaRPr lang="en-GB"/>
          </a:p>
        </p:txBody>
      </p:sp>
    </p:spTree>
    <p:extLst>
      <p:ext uri="{BB962C8B-B14F-4D97-AF65-F5344CB8AC3E}">
        <p14:creationId xmlns:p14="http://schemas.microsoft.com/office/powerpoint/2010/main" val="33191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past </a:t>
            </a:r>
            <a:r>
              <a:rPr lang="en-GB" baseline="0" dirty="0" err="1" smtClean="0"/>
              <a:t>photowalks</a:t>
            </a:r>
            <a:r>
              <a:rPr lang="en-GB" baseline="0" dirty="0" smtClean="0"/>
              <a:t> give </a:t>
            </a:r>
            <a:r>
              <a:rPr lang="en-GB" baseline="0" dirty="0" smtClean="0"/>
              <a:t>you an idea of some of the </a:t>
            </a:r>
            <a:r>
              <a:rPr lang="en-GB" baseline="0" dirty="0" smtClean="0"/>
              <a:t>places </a:t>
            </a:r>
            <a:r>
              <a:rPr lang="en-GB" baseline="0" dirty="0" smtClean="0"/>
              <a:t>we </a:t>
            </a:r>
            <a:r>
              <a:rPr lang="en-GB" baseline="0" dirty="0" smtClean="0"/>
              <a:t>go </a:t>
            </a:r>
            <a:r>
              <a:rPr lang="en-GB" baseline="0" dirty="0" smtClean="0"/>
              <a:t>out of season. </a:t>
            </a:r>
            <a:r>
              <a:rPr lang="en-GB" dirty="0" err="1" smtClean="0"/>
              <a:t>Photowalks</a:t>
            </a:r>
            <a:r>
              <a:rPr lang="en-GB" dirty="0" smtClean="0"/>
              <a:t> are open to anyone including non-members.</a:t>
            </a:r>
          </a:p>
          <a:p>
            <a:endParaRPr lang="en-GB" dirty="0" smtClean="0"/>
          </a:p>
          <a:p>
            <a:r>
              <a:rPr lang="en-GB" dirty="0" smtClean="0"/>
              <a:t>These are also opportunities to learn from other</a:t>
            </a:r>
            <a:r>
              <a:rPr lang="en-GB" baseline="0" dirty="0" smtClean="0"/>
              <a:t> photographers and socialise too!</a:t>
            </a:r>
          </a:p>
          <a:p>
            <a:endParaRPr lang="en-GB" baseline="0" dirty="0" smtClean="0"/>
          </a:p>
          <a:p>
            <a:r>
              <a:rPr lang="en-GB" baseline="0" dirty="0" smtClean="0"/>
              <a:t>These events are advertised on Facebook / PPS Website and by emailed newsletter for members.</a:t>
            </a:r>
          </a:p>
          <a:p>
            <a:endParaRPr lang="en-GB" baseline="0" dirty="0" smtClean="0"/>
          </a:p>
          <a:p>
            <a:r>
              <a:rPr lang="en-GB" baseline="0" dirty="0" smtClean="0"/>
              <a:t>These events take you to places you may not know exist and find some great pubs!</a:t>
            </a:r>
          </a:p>
          <a:p>
            <a:endParaRPr lang="en-GB" baseline="0" dirty="0" smtClean="0"/>
          </a:p>
        </p:txBody>
      </p:sp>
      <p:sp>
        <p:nvSpPr>
          <p:cNvPr id="4" name="Slide Number Placeholder 3"/>
          <p:cNvSpPr>
            <a:spLocks noGrp="1"/>
          </p:cNvSpPr>
          <p:nvPr>
            <p:ph type="sldNum" sz="quarter" idx="10"/>
          </p:nvPr>
        </p:nvSpPr>
        <p:spPr/>
        <p:txBody>
          <a:bodyPr/>
          <a:lstStyle/>
          <a:p>
            <a:fld id="{A4E6AFA1-D53D-4007-8948-DE700185505D}" type="slidenum">
              <a:rPr lang="en-GB" smtClean="0"/>
              <a:t>8</a:t>
            </a:fld>
            <a:endParaRPr lang="en-GB"/>
          </a:p>
        </p:txBody>
      </p:sp>
    </p:spTree>
    <p:extLst>
      <p:ext uri="{BB962C8B-B14F-4D97-AF65-F5344CB8AC3E}">
        <p14:creationId xmlns:p14="http://schemas.microsoft.com/office/powerpoint/2010/main" val="31557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compete in External (regional / national / international) and Internal Competitions.</a:t>
            </a:r>
          </a:p>
          <a:p>
            <a:endParaRPr lang="en-GB" dirty="0" smtClean="0"/>
          </a:p>
          <a:p>
            <a:r>
              <a:rPr lang="en-GB" dirty="0" smtClean="0"/>
              <a:t>These are optional,</a:t>
            </a:r>
            <a:r>
              <a:rPr lang="en-GB" baseline="0" dirty="0" smtClean="0"/>
              <a:t> some people find them too time consuming / demanding.</a:t>
            </a:r>
          </a:p>
          <a:p>
            <a:endParaRPr lang="en-GB" baseline="0" dirty="0" smtClean="0"/>
          </a:p>
          <a:p>
            <a:r>
              <a:rPr lang="en-GB" baseline="0" dirty="0" smtClean="0"/>
              <a:t>Internal Competitions  are held monthly and comprise</a:t>
            </a:r>
          </a:p>
          <a:p>
            <a:endParaRPr lang="en-GB" baseline="0" dirty="0" smtClean="0"/>
          </a:p>
          <a:p>
            <a:r>
              <a:rPr lang="en-GB" baseline="0" dirty="0" smtClean="0"/>
              <a:t>Prints : Fox Talbot monochrome images (chemically processed) and Mono/Colour prints (show examples)</a:t>
            </a:r>
          </a:p>
          <a:p>
            <a:endParaRPr lang="en-GB" baseline="0" dirty="0" smtClean="0"/>
          </a:p>
          <a:p>
            <a:r>
              <a:rPr lang="en-GB" baseline="0" dirty="0" smtClean="0"/>
              <a:t>PDI : Novices, Themes, Flora &amp; Fauna and Advanced you saw some of these images at the start of the evening.</a:t>
            </a:r>
          </a:p>
          <a:p>
            <a:endParaRPr lang="en-GB" baseline="0" dirty="0" smtClean="0"/>
          </a:p>
          <a:p>
            <a:r>
              <a:rPr lang="en-GB" baseline="0" dirty="0" smtClean="0"/>
              <a:t>We also hold a competition between Preston UK and Preston Australia!</a:t>
            </a:r>
          </a:p>
          <a:p>
            <a:endParaRPr lang="en-GB" dirty="0"/>
          </a:p>
        </p:txBody>
      </p:sp>
      <p:sp>
        <p:nvSpPr>
          <p:cNvPr id="4" name="Slide Number Placeholder 3"/>
          <p:cNvSpPr>
            <a:spLocks noGrp="1"/>
          </p:cNvSpPr>
          <p:nvPr>
            <p:ph type="sldNum" sz="quarter" idx="10"/>
          </p:nvPr>
        </p:nvSpPr>
        <p:spPr/>
        <p:txBody>
          <a:bodyPr/>
          <a:lstStyle/>
          <a:p>
            <a:fld id="{A4E6AFA1-D53D-4007-8948-DE700185505D}" type="slidenum">
              <a:rPr lang="en-GB" smtClean="0"/>
              <a:t>9</a:t>
            </a:fld>
            <a:endParaRPr lang="en-GB"/>
          </a:p>
        </p:txBody>
      </p:sp>
    </p:spTree>
    <p:extLst>
      <p:ext uri="{BB962C8B-B14F-4D97-AF65-F5344CB8AC3E}">
        <p14:creationId xmlns:p14="http://schemas.microsoft.com/office/powerpoint/2010/main" val="167315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7" name="Group 6">
            <a:extLst>
              <a:ext uri="{FF2B5EF4-FFF2-40B4-BE49-F238E27FC236}">
                <a16:creationId xmlns="" xmlns:a16="http://schemas.microsoft.com/office/drawing/2014/main" id="{05E59497-F37A-474E-B554-416F3BCC2B4B}"/>
              </a:ext>
            </a:extLst>
          </p:cNvPr>
          <p:cNvGrpSpPr/>
          <p:nvPr userDrawn="1"/>
        </p:nvGrpSpPr>
        <p:grpSpPr>
          <a:xfrm>
            <a:off x="-1" y="0"/>
            <a:ext cx="12192001" cy="6858639"/>
            <a:chOff x="-1" y="-1"/>
            <a:chExt cx="12192001" cy="6858639"/>
          </a:xfrm>
        </p:grpSpPr>
        <p:sp>
          <p:nvSpPr>
            <p:cNvPr id="8" name="Freeform 19">
              <a:extLst>
                <a:ext uri="{FF2B5EF4-FFF2-40B4-BE49-F238E27FC236}">
                  <a16:creationId xmlns="" xmlns:a16="http://schemas.microsoft.com/office/drawing/2014/main" id="{2991A916-F6AE-405E-8880-1FE3213CD6C0}"/>
                </a:ext>
              </a:extLst>
            </p:cNvPr>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4">
              <a:extLst>
                <a:ext uri="{FF2B5EF4-FFF2-40B4-BE49-F238E27FC236}">
                  <a16:creationId xmlns="" xmlns:a16="http://schemas.microsoft.com/office/drawing/2014/main" id="{11072290-37E0-49E5-BAB2-6473880D537C}"/>
                </a:ext>
              </a:extLst>
            </p:cNvPr>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a:extLst>
                <a:ext uri="{FF2B5EF4-FFF2-40B4-BE49-F238E27FC236}">
                  <a16:creationId xmlns="" xmlns:a16="http://schemas.microsoft.com/office/drawing/2014/main" id="{0BEC25A3-67D9-4175-874B-BF15E14053F2}"/>
                </a:ext>
              </a:extLst>
            </p:cNvPr>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 xmlns:a16="http://schemas.microsoft.com/office/drawing/2014/main" id="{9D289AFE-1734-4D15-953F-E06020ED99BE}"/>
                </a:ext>
              </a:extLst>
            </p:cNvPr>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descr="abstract background design">
            <a:extLst>
              <a:ext uri="{FF2B5EF4-FFF2-40B4-BE49-F238E27FC236}">
                <a16:creationId xmlns="" xmlns:a16="http://schemas.microsoft.com/office/drawing/2014/main" id="{BD036486-8615-44D4-88B9-E3F078C8AE23}"/>
              </a:ext>
            </a:extLst>
          </p:cNvPr>
          <p:cNvGrpSpPr/>
          <p:nvPr userDrawn="1"/>
        </p:nvGrpSpPr>
        <p:grpSpPr>
          <a:xfrm>
            <a:off x="0" y="-638"/>
            <a:ext cx="12201526" cy="6858638"/>
            <a:chOff x="0" y="618575"/>
            <a:chExt cx="12201526" cy="6858638"/>
          </a:xfrm>
        </p:grpSpPr>
        <p:sp>
          <p:nvSpPr>
            <p:cNvPr id="13" name="Rectangle 12">
              <a:extLst>
                <a:ext uri="{FF2B5EF4-FFF2-40B4-BE49-F238E27FC236}">
                  <a16:creationId xmlns="" xmlns:a16="http://schemas.microsoft.com/office/drawing/2014/main" id="{6F0F4A2A-21D5-4409-8889-8F1DA9A1FB68}"/>
                </a:ext>
              </a:extLst>
            </p:cNvPr>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5B431C95-8A25-4441-B171-6D424CE529D3}"/>
                </a:ext>
              </a:extLst>
            </p:cNvPr>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reeform 10">
            <a:extLst>
              <a:ext uri="{FF2B5EF4-FFF2-40B4-BE49-F238E27FC236}">
                <a16:creationId xmlns="" xmlns:a16="http://schemas.microsoft.com/office/drawing/2014/main" id="{864C91C9-FAAD-406D-A710-8E63EB0D12BA}"/>
              </a:ext>
            </a:extLst>
          </p:cNvPr>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a:extLst>
              <a:ext uri="{FF2B5EF4-FFF2-40B4-BE49-F238E27FC236}">
                <a16:creationId xmlns="" xmlns:a16="http://schemas.microsoft.com/office/drawing/2014/main" id="{E7D99A9B-711A-45BD-9577-2442E88755C7}"/>
              </a:ext>
            </a:extLst>
          </p:cNvPr>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a:extLst>
              <a:ext uri="{FF2B5EF4-FFF2-40B4-BE49-F238E27FC236}">
                <a16:creationId xmlns="" xmlns:a16="http://schemas.microsoft.com/office/drawing/2014/main" id="{1CEF7C7E-9E19-46C1-993A-F91DF0806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749547557"/>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41170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63913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2832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316970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2779243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74511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688716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67414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a:t>Slide Title</a:t>
            </a:r>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775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7" name="Group 6">
            <a:extLst>
              <a:ext uri="{FF2B5EF4-FFF2-40B4-BE49-F238E27FC236}">
                <a16:creationId xmlns="" xmlns:a16="http://schemas.microsoft.com/office/drawing/2014/main" id="{D877C7E2-DD4E-45B8-B6D2-71A6595D2422}"/>
              </a:ext>
            </a:extLst>
          </p:cNvPr>
          <p:cNvGrpSpPr/>
          <p:nvPr userDrawn="1"/>
        </p:nvGrpSpPr>
        <p:grpSpPr>
          <a:xfrm flipH="1">
            <a:off x="-1" y="0"/>
            <a:ext cx="12192001" cy="6858639"/>
            <a:chOff x="-1" y="-1"/>
            <a:chExt cx="12192001" cy="6858639"/>
          </a:xfrm>
        </p:grpSpPr>
        <p:sp>
          <p:nvSpPr>
            <p:cNvPr id="8" name="Freeform 19">
              <a:extLst>
                <a:ext uri="{FF2B5EF4-FFF2-40B4-BE49-F238E27FC236}">
                  <a16:creationId xmlns="" xmlns:a16="http://schemas.microsoft.com/office/drawing/2014/main" id="{A10907ED-D91E-4FD3-9C79-7BB18325931D}"/>
                </a:ext>
              </a:extLst>
            </p:cNvPr>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4">
              <a:extLst>
                <a:ext uri="{FF2B5EF4-FFF2-40B4-BE49-F238E27FC236}">
                  <a16:creationId xmlns="" xmlns:a16="http://schemas.microsoft.com/office/drawing/2014/main" id="{565839EC-17D8-4339-B782-6704E552CF59}"/>
                </a:ext>
              </a:extLst>
            </p:cNvPr>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a:extLst>
                <a:ext uri="{FF2B5EF4-FFF2-40B4-BE49-F238E27FC236}">
                  <a16:creationId xmlns="" xmlns:a16="http://schemas.microsoft.com/office/drawing/2014/main" id="{15F90F18-851E-4E0B-996E-4D18C645FE9B}"/>
                </a:ext>
              </a:extLst>
            </p:cNvPr>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 xmlns:a16="http://schemas.microsoft.com/office/drawing/2014/main" id="{85266E24-88C6-4C79-AB20-D94A0DE2B6F2}"/>
                </a:ext>
              </a:extLst>
            </p:cNvPr>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descr="abstract background design">
            <a:extLst>
              <a:ext uri="{FF2B5EF4-FFF2-40B4-BE49-F238E27FC236}">
                <a16:creationId xmlns="" xmlns:a16="http://schemas.microsoft.com/office/drawing/2014/main" id="{49780708-8F86-4072-8DE0-D22A6DA70223}"/>
              </a:ext>
            </a:extLst>
          </p:cNvPr>
          <p:cNvGrpSpPr/>
          <p:nvPr userDrawn="1"/>
        </p:nvGrpSpPr>
        <p:grpSpPr>
          <a:xfrm flipH="1">
            <a:off x="0" y="-638"/>
            <a:ext cx="12201526" cy="6858638"/>
            <a:chOff x="0" y="618575"/>
            <a:chExt cx="12201526" cy="6858638"/>
          </a:xfrm>
        </p:grpSpPr>
        <p:sp>
          <p:nvSpPr>
            <p:cNvPr id="13" name="Rectangle 12">
              <a:extLst>
                <a:ext uri="{FF2B5EF4-FFF2-40B4-BE49-F238E27FC236}">
                  <a16:creationId xmlns="" xmlns:a16="http://schemas.microsoft.com/office/drawing/2014/main" id="{B44A95E5-4648-40BA-9EAA-142D6295532A}"/>
                </a:ext>
              </a:extLst>
            </p:cNvPr>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EC28D945-A85A-44E4-95F7-51D76552EBC2}"/>
                </a:ext>
              </a:extLst>
            </p:cNvPr>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reeform 15">
            <a:extLst>
              <a:ext uri="{FF2B5EF4-FFF2-40B4-BE49-F238E27FC236}">
                <a16:creationId xmlns="" xmlns:a16="http://schemas.microsoft.com/office/drawing/2014/main" id="{FCD17270-7B23-4CBC-93AC-262A67B6DF9B}"/>
              </a:ext>
            </a:extLst>
          </p:cNvPr>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 xmlns:a16="http://schemas.microsoft.com/office/drawing/2014/main" id="{E7A0EBB1-308D-4086-A188-778DCC32DE67}"/>
              </a:ext>
            </a:extLst>
          </p:cNvPr>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Office Mix Logo">
            <a:extLst>
              <a:ext uri="{FF2B5EF4-FFF2-40B4-BE49-F238E27FC236}">
                <a16:creationId xmlns="" xmlns:a16="http://schemas.microsoft.com/office/drawing/2014/main" id="{C5BB6DBF-F5BC-4E88-BAED-4C17910D64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39585300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13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7965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307844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19916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2689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8" name="Group 7">
            <a:extLst>
              <a:ext uri="{FF2B5EF4-FFF2-40B4-BE49-F238E27FC236}">
                <a16:creationId xmlns="" xmlns:a16="http://schemas.microsoft.com/office/drawing/2014/main" id="{0AD2177E-30A4-4BF4-88BA-0CD48824FDCD}"/>
              </a:ext>
            </a:extLst>
          </p:cNvPr>
          <p:cNvGrpSpPr/>
          <p:nvPr userDrawn="1"/>
        </p:nvGrpSpPr>
        <p:grpSpPr>
          <a:xfrm>
            <a:off x="-1" y="-2971"/>
            <a:ext cx="12192001" cy="6866062"/>
            <a:chOff x="-1" y="-2971"/>
            <a:chExt cx="12192001" cy="6866062"/>
          </a:xfrm>
        </p:grpSpPr>
        <p:sp>
          <p:nvSpPr>
            <p:cNvPr id="9" name="Freeform 37">
              <a:extLst>
                <a:ext uri="{FF2B5EF4-FFF2-40B4-BE49-F238E27FC236}">
                  <a16:creationId xmlns="" xmlns:a16="http://schemas.microsoft.com/office/drawing/2014/main" id="{2AA0AB2C-2DB9-4C25-AE23-8532D7A54599}"/>
                </a:ext>
              </a:extLst>
            </p:cNvPr>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a:extLst>
                <a:ext uri="{FF2B5EF4-FFF2-40B4-BE49-F238E27FC236}">
                  <a16:creationId xmlns="" xmlns:a16="http://schemas.microsoft.com/office/drawing/2014/main" id="{FCD488AE-250D-454D-844A-7709439923D8}"/>
                </a:ext>
              </a:extLst>
            </p:cNvPr>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a:extLst>
                <a:ext uri="{FF2B5EF4-FFF2-40B4-BE49-F238E27FC236}">
                  <a16:creationId xmlns="" xmlns:a16="http://schemas.microsoft.com/office/drawing/2014/main" id="{DB210ECA-F430-4670-822F-20C23184733E}"/>
                </a:ext>
              </a:extLst>
            </p:cNvPr>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a:extLst>
                <a:ext uri="{FF2B5EF4-FFF2-40B4-BE49-F238E27FC236}">
                  <a16:creationId xmlns="" xmlns:a16="http://schemas.microsoft.com/office/drawing/2014/main" id="{E60AF070-2619-4743-9C2B-B00E7FCBFB68}"/>
                </a:ext>
              </a:extLst>
            </p:cNvPr>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a:extLst>
                <a:ext uri="{FF2B5EF4-FFF2-40B4-BE49-F238E27FC236}">
                  <a16:creationId xmlns="" xmlns:a16="http://schemas.microsoft.com/office/drawing/2014/main" id="{B9C3B0A5-A3D6-42C8-BA0F-C3AB99E6D6F4}"/>
                </a:ext>
              </a:extLst>
            </p:cNvPr>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a:extLst>
                <a:ext uri="{FF2B5EF4-FFF2-40B4-BE49-F238E27FC236}">
                  <a16:creationId xmlns="" xmlns:a16="http://schemas.microsoft.com/office/drawing/2014/main" id="{E268CF25-8F19-492B-BCF7-DE5966498B37}"/>
                </a:ext>
              </a:extLst>
            </p:cNvPr>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a:extLst>
              <a:ext uri="{FF2B5EF4-FFF2-40B4-BE49-F238E27FC236}">
                <a16:creationId xmlns="" xmlns:a16="http://schemas.microsoft.com/office/drawing/2014/main" id="{2818D072-8FAF-4DFE-92E7-1B622C0BFC63}"/>
              </a:ext>
            </a:extLst>
          </p:cNvPr>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abstract background design">
            <a:extLst>
              <a:ext uri="{FF2B5EF4-FFF2-40B4-BE49-F238E27FC236}">
                <a16:creationId xmlns="" xmlns:a16="http://schemas.microsoft.com/office/drawing/2014/main" id="{3A1FDEC8-0948-45B6-9877-4530D44F288B}"/>
              </a:ext>
            </a:extLst>
          </p:cNvPr>
          <p:cNvGrpSpPr/>
          <p:nvPr userDrawn="1"/>
        </p:nvGrpSpPr>
        <p:grpSpPr>
          <a:xfrm>
            <a:off x="-1366" y="-4114"/>
            <a:ext cx="5035003" cy="6865834"/>
            <a:chOff x="-1366" y="-4114"/>
            <a:chExt cx="5035003" cy="6865834"/>
          </a:xfrm>
        </p:grpSpPr>
        <p:sp>
          <p:nvSpPr>
            <p:cNvPr id="17" name="Rectangle 1040">
              <a:extLst>
                <a:ext uri="{FF2B5EF4-FFF2-40B4-BE49-F238E27FC236}">
                  <a16:creationId xmlns="" xmlns:a16="http://schemas.microsoft.com/office/drawing/2014/main" id="{039CF875-193C-4734-BEB0-EB96FA0E333C}"/>
                </a:ext>
              </a:extLst>
            </p:cNvPr>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a:extLst>
                <a:ext uri="{FF2B5EF4-FFF2-40B4-BE49-F238E27FC236}">
                  <a16:creationId xmlns="" xmlns:a16="http://schemas.microsoft.com/office/drawing/2014/main" id="{51E736BF-02B4-4F01-8198-1AC01421643D}"/>
                </a:ext>
              </a:extLst>
            </p:cNvPr>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 xmlns:a16="http://schemas.microsoft.com/office/drawing/2014/main" id="{629545FB-94EE-4DA5-98C1-8D12FA20FA92}"/>
                </a:ext>
              </a:extLst>
            </p:cNvPr>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6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8" name="Group 7">
            <a:extLst>
              <a:ext uri="{FF2B5EF4-FFF2-40B4-BE49-F238E27FC236}">
                <a16:creationId xmlns="" xmlns:a16="http://schemas.microsoft.com/office/drawing/2014/main" id="{4624E595-991E-4E33-A76E-69471C322B8E}"/>
              </a:ext>
            </a:extLst>
          </p:cNvPr>
          <p:cNvGrpSpPr/>
          <p:nvPr userDrawn="1"/>
        </p:nvGrpSpPr>
        <p:grpSpPr>
          <a:xfrm>
            <a:off x="-1" y="-2971"/>
            <a:ext cx="12192001" cy="6866062"/>
            <a:chOff x="-1" y="-2971"/>
            <a:chExt cx="12192001" cy="6866062"/>
          </a:xfrm>
        </p:grpSpPr>
        <p:sp>
          <p:nvSpPr>
            <p:cNvPr id="9" name="Freeform 37">
              <a:extLst>
                <a:ext uri="{FF2B5EF4-FFF2-40B4-BE49-F238E27FC236}">
                  <a16:creationId xmlns="" xmlns:a16="http://schemas.microsoft.com/office/drawing/2014/main" id="{DA887BDA-F004-4ABC-99F1-358EBBABD36E}"/>
                </a:ext>
              </a:extLst>
            </p:cNvPr>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a:extLst>
                <a:ext uri="{FF2B5EF4-FFF2-40B4-BE49-F238E27FC236}">
                  <a16:creationId xmlns="" xmlns:a16="http://schemas.microsoft.com/office/drawing/2014/main" id="{0F0C8A81-DE49-45C9-B2BB-D49D5494BCD3}"/>
                </a:ext>
              </a:extLst>
            </p:cNvPr>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a:extLst>
                <a:ext uri="{FF2B5EF4-FFF2-40B4-BE49-F238E27FC236}">
                  <a16:creationId xmlns="" xmlns:a16="http://schemas.microsoft.com/office/drawing/2014/main" id="{7B34C6C1-24B9-4C0D-ADAA-BDAF2AFC6C1B}"/>
                </a:ext>
              </a:extLst>
            </p:cNvPr>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a:extLst>
                <a:ext uri="{FF2B5EF4-FFF2-40B4-BE49-F238E27FC236}">
                  <a16:creationId xmlns="" xmlns:a16="http://schemas.microsoft.com/office/drawing/2014/main" id="{AF55AF23-404A-4E3F-B6BE-C99649F1CB70}"/>
                </a:ext>
              </a:extLst>
            </p:cNvPr>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a:extLst>
                <a:ext uri="{FF2B5EF4-FFF2-40B4-BE49-F238E27FC236}">
                  <a16:creationId xmlns="" xmlns:a16="http://schemas.microsoft.com/office/drawing/2014/main" id="{EB4F9217-713A-4815-9637-8BC404C4F23C}"/>
                </a:ext>
              </a:extLst>
            </p:cNvPr>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a:extLst>
                <a:ext uri="{FF2B5EF4-FFF2-40B4-BE49-F238E27FC236}">
                  <a16:creationId xmlns="" xmlns:a16="http://schemas.microsoft.com/office/drawing/2014/main" id="{C0437B9D-F29E-4DDB-9418-C383BCEF3DC2}"/>
                </a:ext>
              </a:extLst>
            </p:cNvPr>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a:extLst>
              <a:ext uri="{FF2B5EF4-FFF2-40B4-BE49-F238E27FC236}">
                <a16:creationId xmlns="" xmlns:a16="http://schemas.microsoft.com/office/drawing/2014/main" id="{FC7EB647-6FF1-440D-94A4-34C38638B2AE}"/>
              </a:ext>
            </a:extLst>
          </p:cNvPr>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abstract background design">
            <a:extLst>
              <a:ext uri="{FF2B5EF4-FFF2-40B4-BE49-F238E27FC236}">
                <a16:creationId xmlns="" xmlns:a16="http://schemas.microsoft.com/office/drawing/2014/main" id="{3ACC4AAF-4CA6-41E2-B523-DBEE820FF0DD}"/>
              </a:ext>
            </a:extLst>
          </p:cNvPr>
          <p:cNvGrpSpPr/>
          <p:nvPr userDrawn="1"/>
        </p:nvGrpSpPr>
        <p:grpSpPr>
          <a:xfrm>
            <a:off x="-1366" y="-4114"/>
            <a:ext cx="5035003" cy="6865834"/>
            <a:chOff x="-1366" y="-4114"/>
            <a:chExt cx="5035003" cy="6865834"/>
          </a:xfrm>
        </p:grpSpPr>
        <p:sp>
          <p:nvSpPr>
            <p:cNvPr id="17" name="Rectangle 1040">
              <a:extLst>
                <a:ext uri="{FF2B5EF4-FFF2-40B4-BE49-F238E27FC236}">
                  <a16:creationId xmlns="" xmlns:a16="http://schemas.microsoft.com/office/drawing/2014/main" id="{4C874834-4DC6-47DF-A3E5-981901C305F1}"/>
                </a:ext>
              </a:extLst>
            </p:cNvPr>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a:extLst>
                <a:ext uri="{FF2B5EF4-FFF2-40B4-BE49-F238E27FC236}">
                  <a16:creationId xmlns="" xmlns:a16="http://schemas.microsoft.com/office/drawing/2014/main" id="{8F88530A-334F-4214-99CC-5E45AAFDEBAB}"/>
                </a:ext>
              </a:extLst>
            </p:cNvPr>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a:extLst>
                <a:ext uri="{FF2B5EF4-FFF2-40B4-BE49-F238E27FC236}">
                  <a16:creationId xmlns="" xmlns:a16="http://schemas.microsoft.com/office/drawing/2014/main" id="{8BD411F6-10CD-4A01-8736-E20FB4B0F4B5}"/>
                </a:ext>
              </a:extLst>
            </p:cNvPr>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9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FEE5F-65BB-4268-AC17-D19CED90FB82}" type="datetimeFigureOut">
              <a:rPr lang="en-US" smtClean="0"/>
              <a:pPr/>
              <a:t>9/5/2020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DBECBBC-B5FD-4F11-9AC2-5AED2BF7CA3D}" type="slidenum">
              <a:rPr lang="en-US" smtClean="0"/>
              <a:pPr/>
              <a:t>‹#›</a:t>
            </a:fld>
            <a:endParaRPr lang="en-US" dirty="0"/>
          </a:p>
        </p:txBody>
      </p:sp>
      <p:grpSp>
        <p:nvGrpSpPr>
          <p:cNvPr id="13" name="Group 12">
            <a:extLst>
              <a:ext uri="{FF2B5EF4-FFF2-40B4-BE49-F238E27FC236}">
                <a16:creationId xmlns="" xmlns:a16="http://schemas.microsoft.com/office/drawing/2014/main" id="{BE251B89-2DD4-4297-A7DB-45538C62310A}"/>
              </a:ext>
            </a:extLst>
          </p:cNvPr>
          <p:cNvGrpSpPr/>
          <p:nvPr/>
        </p:nvGrpSpPr>
        <p:grpSpPr>
          <a:xfrm>
            <a:off x="-1" y="-2971"/>
            <a:ext cx="12192001" cy="6866062"/>
            <a:chOff x="-1" y="-2971"/>
            <a:chExt cx="12192001" cy="6866062"/>
          </a:xfrm>
        </p:grpSpPr>
        <p:sp>
          <p:nvSpPr>
            <p:cNvPr id="15" name="Freeform 37">
              <a:extLst>
                <a:ext uri="{FF2B5EF4-FFF2-40B4-BE49-F238E27FC236}">
                  <a16:creationId xmlns="" xmlns:a16="http://schemas.microsoft.com/office/drawing/2014/main" id="{45F2D406-D988-4BA0-883D-24ECCA302D61}"/>
                </a:ext>
              </a:extLst>
            </p:cNvPr>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33">
              <a:extLst>
                <a:ext uri="{FF2B5EF4-FFF2-40B4-BE49-F238E27FC236}">
                  <a16:creationId xmlns="" xmlns:a16="http://schemas.microsoft.com/office/drawing/2014/main" id="{3235137C-ECC9-434E-BD32-F10545698FE7}"/>
                </a:ext>
              </a:extLst>
            </p:cNvPr>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9">
              <a:extLst>
                <a:ext uri="{FF2B5EF4-FFF2-40B4-BE49-F238E27FC236}">
                  <a16:creationId xmlns="" xmlns:a16="http://schemas.microsoft.com/office/drawing/2014/main" id="{4B4E024D-3A9B-4426-AB21-638D172BD055}"/>
                </a:ext>
              </a:extLst>
            </p:cNvPr>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5">
              <a:extLst>
                <a:ext uri="{FF2B5EF4-FFF2-40B4-BE49-F238E27FC236}">
                  <a16:creationId xmlns="" xmlns:a16="http://schemas.microsoft.com/office/drawing/2014/main" id="{05629A7E-E26D-442D-B805-6C822BF52AA8}"/>
                </a:ext>
              </a:extLst>
            </p:cNvPr>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1">
              <a:extLst>
                <a:ext uri="{FF2B5EF4-FFF2-40B4-BE49-F238E27FC236}">
                  <a16:creationId xmlns="" xmlns:a16="http://schemas.microsoft.com/office/drawing/2014/main" id="{59275062-3D8D-4B8D-83B1-72D8EDD463B6}"/>
                </a:ext>
              </a:extLst>
            </p:cNvPr>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 xmlns:a16="http://schemas.microsoft.com/office/drawing/2014/main" id="{7789C7F9-A881-427C-9767-D14CCEFEB75E}"/>
                </a:ext>
              </a:extLst>
            </p:cNvPr>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2" name="Rectangle 21">
            <a:extLst>
              <a:ext uri="{FF2B5EF4-FFF2-40B4-BE49-F238E27FC236}">
                <a16:creationId xmlns="" xmlns:a16="http://schemas.microsoft.com/office/drawing/2014/main" id="{FFD1EC19-519D-4163-9C51-E692AA64F2EA}"/>
              </a:ext>
            </a:extLst>
          </p:cNvPr>
          <p:cNvSpPr/>
          <p:nvPr/>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040" descr="background shape">
            <a:extLst>
              <a:ext uri="{FF2B5EF4-FFF2-40B4-BE49-F238E27FC236}">
                <a16:creationId xmlns="" xmlns:a16="http://schemas.microsoft.com/office/drawing/2014/main" id="{DC3C08BA-A62A-4239-B092-1D3BB91B9133}"/>
              </a:ext>
            </a:extLst>
          </p:cNvPr>
          <p:cNvSpPr/>
          <p:nvPr/>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24" name="Group 23">
            <a:extLst>
              <a:ext uri="{FF2B5EF4-FFF2-40B4-BE49-F238E27FC236}">
                <a16:creationId xmlns="" xmlns:a16="http://schemas.microsoft.com/office/drawing/2014/main" id="{7036C38E-A0D6-4432-BA13-A44034CDC060}"/>
              </a:ext>
            </a:extLst>
          </p:cNvPr>
          <p:cNvGrpSpPr/>
          <p:nvPr/>
        </p:nvGrpSpPr>
        <p:grpSpPr>
          <a:xfrm>
            <a:off x="10391531" y="-17514"/>
            <a:ext cx="732081" cy="1158418"/>
            <a:chOff x="10573555" y="0"/>
            <a:chExt cx="940158" cy="1442434"/>
          </a:xfrm>
        </p:grpSpPr>
        <p:sp>
          <p:nvSpPr>
            <p:cNvPr id="25" name="Rectangle 24">
              <a:extLst>
                <a:ext uri="{FF2B5EF4-FFF2-40B4-BE49-F238E27FC236}">
                  <a16:creationId xmlns="" xmlns:a16="http://schemas.microsoft.com/office/drawing/2014/main" id="{122B7E33-DDE1-4FD2-BB1F-2019EF113B5B}"/>
                </a:ext>
              </a:extLst>
            </p:cNvPr>
            <p:cNvSpPr/>
            <p:nvPr userDrawn="1"/>
          </p:nvSpPr>
          <p:spPr>
            <a:xfrm>
              <a:off x="10573555" y="0"/>
              <a:ext cx="940158" cy="14424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 xmlns:a16="http://schemas.microsoft.com/office/drawing/2014/main" id="{D83F89F7-4A9B-47A0-BD39-76A069C7448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p:spPr>
        </p:pic>
      </p:grpSp>
    </p:spTree>
    <p:extLst>
      <p:ext uri="{BB962C8B-B14F-4D97-AF65-F5344CB8AC3E}">
        <p14:creationId xmlns:p14="http://schemas.microsoft.com/office/powerpoint/2010/main" val="405289064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662"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3813378"/>
            <a:ext cx="7391400" cy="819151"/>
          </a:xfrm>
        </p:spPr>
        <p:txBody>
          <a:bodyPr/>
          <a:lstStyle/>
          <a:p>
            <a:pPr algn="ctr"/>
            <a:r>
              <a:rPr lang="en-US" sz="4000" b="1" dirty="0">
                <a:solidFill>
                  <a:schemeClr val="bg1"/>
                </a:solidFill>
              </a:rPr>
              <a:t>Preston</a:t>
            </a:r>
            <a:r>
              <a:rPr lang="en-US" sz="4000" b="1" dirty="0">
                <a:solidFill>
                  <a:schemeClr val="accent2"/>
                </a:solidFill>
              </a:rPr>
              <a:t> Photographic </a:t>
            </a:r>
            <a:r>
              <a:rPr lang="en-US" sz="4000" b="1" dirty="0" smtClean="0">
                <a:solidFill>
                  <a:schemeClr val="bg1"/>
                </a:solidFill>
              </a:rPr>
              <a:t>Society</a:t>
            </a:r>
            <a:br>
              <a:rPr lang="en-US" sz="4000" b="1" dirty="0" smtClean="0">
                <a:solidFill>
                  <a:schemeClr val="bg1"/>
                </a:solidFill>
              </a:rPr>
            </a:br>
            <a:r>
              <a:rPr lang="en-US" sz="3200" b="1" dirty="0" smtClean="0">
                <a:solidFill>
                  <a:schemeClr val="bg1"/>
                </a:solidFill>
              </a:rPr>
              <a:t>2020-2021</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380" y="559852"/>
            <a:ext cx="1449924" cy="1449924"/>
          </a:xfrm>
          <a:prstGeom prst="rect">
            <a:avLst/>
          </a:prstGeom>
        </p:spPr>
      </p:pic>
      <p:sp>
        <p:nvSpPr>
          <p:cNvPr id="8" name="TextBox 7">
            <a:extLst>
              <a:ext uri="{FF2B5EF4-FFF2-40B4-BE49-F238E27FC236}">
                <a16:creationId xmlns="" xmlns:a16="http://schemas.microsoft.com/office/drawing/2014/main" id="{E32F8559-1B30-4372-A0D5-BAB3186E3854}"/>
              </a:ext>
            </a:extLst>
          </p:cNvPr>
          <p:cNvSpPr txBox="1"/>
          <p:nvPr/>
        </p:nvSpPr>
        <p:spPr>
          <a:xfrm flipH="1">
            <a:off x="4900246" y="2707291"/>
            <a:ext cx="2391508" cy="461665"/>
          </a:xfrm>
          <a:prstGeom prst="rect">
            <a:avLst/>
          </a:prstGeom>
          <a:noFill/>
        </p:spPr>
        <p:txBody>
          <a:bodyPr wrap="square" rtlCol="0">
            <a:spAutoFit/>
          </a:bodyPr>
          <a:lstStyle/>
          <a:p>
            <a:r>
              <a:rPr lang="en-GB" sz="2400" b="1" dirty="0"/>
              <a:t>Introduction To</a:t>
            </a:r>
          </a:p>
        </p:txBody>
      </p:sp>
    </p:spTree>
    <p:extLst>
      <p:ext uri="{BB962C8B-B14F-4D97-AF65-F5344CB8AC3E}">
        <p14:creationId xmlns:p14="http://schemas.microsoft.com/office/powerpoint/2010/main" val="333360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2541" y="382286"/>
            <a:ext cx="9547774" cy="836914"/>
          </a:xfrm>
        </p:spPr>
        <p:txBody>
          <a:bodyPr/>
          <a:lstStyle/>
          <a:p>
            <a:r>
              <a:rPr lang="en-GB" sz="4000" dirty="0">
                <a:solidFill>
                  <a:schemeClr val="accent2"/>
                </a:solidFill>
              </a:rPr>
              <a:t>Monthly Internal Competitions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2169824"/>
              </p:ext>
            </p:extLst>
          </p:nvPr>
        </p:nvGraphicFramePr>
        <p:xfrm>
          <a:off x="1066800" y="1257302"/>
          <a:ext cx="9543649" cy="4601561"/>
        </p:xfrm>
        <a:graphic>
          <a:graphicData uri="http://schemas.openxmlformats.org/drawingml/2006/table">
            <a:tbl>
              <a:tblPr firstRow="1" bandRow="1">
                <a:tableStyleId>{5C22544A-7EE6-4342-B048-85BDC9FD1C3A}</a:tableStyleId>
              </a:tblPr>
              <a:tblGrid>
                <a:gridCol w="3095815">
                  <a:extLst>
                    <a:ext uri="{9D8B030D-6E8A-4147-A177-3AD203B41FA5}">
                      <a16:colId xmlns="" xmlns:a16="http://schemas.microsoft.com/office/drawing/2014/main" val="20000"/>
                    </a:ext>
                  </a:extLst>
                </a:gridCol>
                <a:gridCol w="3223917">
                  <a:extLst>
                    <a:ext uri="{9D8B030D-6E8A-4147-A177-3AD203B41FA5}">
                      <a16:colId xmlns="" xmlns:a16="http://schemas.microsoft.com/office/drawing/2014/main" val="20001"/>
                    </a:ext>
                  </a:extLst>
                </a:gridCol>
                <a:gridCol w="3223917">
                  <a:extLst>
                    <a:ext uri="{9D8B030D-6E8A-4147-A177-3AD203B41FA5}">
                      <a16:colId xmlns="" xmlns:a16="http://schemas.microsoft.com/office/drawing/2014/main" val="20002"/>
                    </a:ext>
                  </a:extLst>
                </a:gridCol>
              </a:tblGrid>
              <a:tr h="1949801">
                <a:tc>
                  <a:txBody>
                    <a:bodyPr/>
                    <a:lstStyle/>
                    <a:p>
                      <a:r>
                        <a:rPr lang="en-GB" sz="1200" dirty="0">
                          <a:solidFill>
                            <a:schemeClr val="accent2"/>
                          </a:solidFill>
                        </a:rPr>
                        <a:t>Fox Talbot</a:t>
                      </a:r>
                    </a:p>
                    <a:p>
                      <a:endParaRPr lang="en-GB" sz="1200" b="0" dirty="0">
                        <a:solidFill>
                          <a:schemeClr val="tx1"/>
                        </a:solidFill>
                      </a:endParaRPr>
                    </a:p>
                    <a:p>
                      <a:r>
                        <a:rPr lang="en-GB" sz="1200" b="0" dirty="0">
                          <a:solidFill>
                            <a:schemeClr val="tx1"/>
                          </a:solidFill>
                        </a:rPr>
                        <a:t>Open to all members</a:t>
                      </a:r>
                    </a:p>
                    <a:p>
                      <a:endParaRPr lang="en-GB" sz="1200" b="0" dirty="0">
                        <a:solidFill>
                          <a:schemeClr val="tx1"/>
                        </a:solidFill>
                      </a:endParaRPr>
                    </a:p>
                    <a:p>
                      <a:r>
                        <a:rPr lang="en-GB" sz="1200" b="0" dirty="0">
                          <a:solidFill>
                            <a:schemeClr val="tx1"/>
                          </a:solidFill>
                        </a:rPr>
                        <a:t>Focused</a:t>
                      </a:r>
                      <a:r>
                        <a:rPr lang="en-GB" sz="1200" b="0" baseline="0" dirty="0">
                          <a:solidFill>
                            <a:schemeClr val="tx1"/>
                          </a:solidFill>
                        </a:rPr>
                        <a:t> on the traditional Black and White film processing and printing.</a:t>
                      </a:r>
                    </a:p>
                    <a:p>
                      <a:endParaRPr lang="en-GB" sz="1200" b="0" baseline="0" dirty="0">
                        <a:solidFill>
                          <a:schemeClr val="tx1"/>
                        </a:solidFill>
                      </a:endParaRPr>
                    </a:p>
                    <a:p>
                      <a:r>
                        <a:rPr lang="en-GB" sz="1200" b="0" baseline="0" dirty="0">
                          <a:solidFill>
                            <a:schemeClr val="tx1"/>
                          </a:solidFill>
                        </a:rPr>
                        <a:t>Any entry MUST be fully developed and printed by yourself.</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solidFill>
                        </a:rPr>
                        <a:t>Open</a:t>
                      </a:r>
                      <a:r>
                        <a:rPr lang="en-GB" sz="1200" baseline="0" dirty="0">
                          <a:solidFill>
                            <a:schemeClr val="accent2"/>
                          </a:solidFill>
                        </a:rPr>
                        <a:t> </a:t>
                      </a:r>
                      <a:r>
                        <a:rPr lang="en-GB" sz="1200" dirty="0">
                          <a:solidFill>
                            <a:schemeClr val="accent2"/>
                          </a:solidFill>
                        </a:rPr>
                        <a:t>Monochrome Prints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Open to all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Images</a:t>
                      </a:r>
                      <a:r>
                        <a:rPr lang="en-GB" sz="1200" b="0" baseline="0" dirty="0">
                          <a:solidFill>
                            <a:schemeClr val="tx1"/>
                          </a:solidFill>
                        </a:rPr>
                        <a:t> must be printed either by yourself or by a printing company.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tx1"/>
                          </a:solidFill>
                        </a:rPr>
                        <a:t>Images </a:t>
                      </a:r>
                      <a:r>
                        <a:rPr lang="en-GB" sz="1200" b="0" baseline="0" dirty="0" smtClean="0">
                          <a:solidFill>
                            <a:schemeClr val="tx1"/>
                          </a:solidFill>
                        </a:rPr>
                        <a:t>may </a:t>
                      </a:r>
                      <a:r>
                        <a:rPr lang="en-GB" sz="1200" b="0" baseline="0" dirty="0">
                          <a:solidFill>
                            <a:schemeClr val="tx1"/>
                          </a:solidFill>
                        </a:rPr>
                        <a:t>be either Black and White or of a single colour tone.</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accent2"/>
                          </a:solidFill>
                        </a:rPr>
                        <a:t>Open Colour Prints</a:t>
                      </a:r>
                    </a:p>
                    <a:p>
                      <a:endParaRPr lang="en-GB"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Open to all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Images </a:t>
                      </a:r>
                      <a:r>
                        <a:rPr lang="en-GB" sz="1200" b="0" dirty="0" smtClean="0">
                          <a:solidFill>
                            <a:schemeClr val="tx1"/>
                          </a:solidFill>
                        </a:rPr>
                        <a:t>may </a:t>
                      </a:r>
                      <a:r>
                        <a:rPr lang="en-GB" sz="1200" b="0" dirty="0">
                          <a:solidFill>
                            <a:schemeClr val="tx1"/>
                          </a:solidFill>
                        </a:rPr>
                        <a:t>be printed either by yourself or by a company.</a:t>
                      </a:r>
                      <a:endParaRPr lang="en-GB"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Images</a:t>
                      </a:r>
                      <a:r>
                        <a:rPr lang="en-GB" sz="1200" b="0" baseline="0" dirty="0">
                          <a:solidFill>
                            <a:schemeClr val="tx1"/>
                          </a:solidFill>
                        </a:rPr>
                        <a:t> should be colour.</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309773">
                <a:tc>
                  <a:txBody>
                    <a:bodyPr/>
                    <a:lstStyle/>
                    <a:p>
                      <a:r>
                        <a:rPr lang="en-GB" sz="1200" b="1" dirty="0">
                          <a:solidFill>
                            <a:schemeClr val="accent2"/>
                          </a:solidFill>
                        </a:rPr>
                        <a:t>Open Projected Digital Image</a:t>
                      </a:r>
                    </a:p>
                    <a:p>
                      <a:endParaRPr lang="en-GB"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Images can be any subject, genre or style.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Novice </a:t>
                      </a:r>
                      <a:r>
                        <a:rPr lang="en-GB" sz="1200" dirty="0">
                          <a:solidFill>
                            <a:schemeClr val="tx1"/>
                          </a:solidFill>
                        </a:rPr>
                        <a:t>- For members</a:t>
                      </a:r>
                      <a:r>
                        <a:rPr lang="en-GB" sz="1200" baseline="0" dirty="0">
                          <a:solidFill>
                            <a:schemeClr val="tx1"/>
                          </a:solidFill>
                        </a:rPr>
                        <a:t> who are new to photography / inexperienced.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rPr>
                        <a:t>Or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rPr>
                        <a:t>Advanced – Experienced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Images can be from</a:t>
                      </a:r>
                      <a:r>
                        <a:rPr lang="en-GB" sz="1200" baseline="0" dirty="0">
                          <a:solidFill>
                            <a:schemeClr val="tx1"/>
                          </a:solidFill>
                        </a:rPr>
                        <a:t> any genre and style.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rPr>
                        <a:t>Images taken and </a:t>
                      </a:r>
                      <a:r>
                        <a:rPr lang="en-GB" sz="1200" baseline="0" dirty="0" smtClean="0">
                          <a:solidFill>
                            <a:schemeClr val="tx1"/>
                          </a:solidFill>
                        </a:rPr>
                        <a:t>digitally processed </a:t>
                      </a:r>
                      <a:r>
                        <a:rPr lang="en-GB" sz="1200" baseline="0" dirty="0">
                          <a:solidFill>
                            <a:schemeClr val="tx1"/>
                          </a:solidFill>
                        </a:rPr>
                        <a:t>by yourself and </a:t>
                      </a:r>
                      <a:r>
                        <a:rPr lang="en-GB" sz="1200" baseline="0" dirty="0" smtClean="0">
                          <a:solidFill>
                            <a:schemeClr val="tx1"/>
                          </a:solidFill>
                        </a:rPr>
                        <a:t>submitted as </a:t>
                      </a:r>
                      <a:r>
                        <a:rPr lang="en-GB" sz="1200" baseline="0" dirty="0">
                          <a:solidFill>
                            <a:schemeClr val="tx1"/>
                          </a:solidFill>
                        </a:rPr>
                        <a:t>a .jpg </a:t>
                      </a:r>
                      <a:r>
                        <a:rPr lang="en-GB" sz="1200" baseline="0" dirty="0" smtClean="0">
                          <a:solidFill>
                            <a:schemeClr val="tx1"/>
                          </a:solidFill>
                        </a:rPr>
                        <a:t>file.</a:t>
                      </a:r>
                      <a:endParaRPr lang="en-GB"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accent2"/>
                          </a:solidFill>
                        </a:rPr>
                        <a:t>Theme</a:t>
                      </a:r>
                      <a:r>
                        <a:rPr lang="en-GB" sz="1200" b="1" baseline="0" dirty="0">
                          <a:solidFill>
                            <a:schemeClr val="accent2"/>
                          </a:solidFill>
                        </a:rPr>
                        <a:t> – Projected Digital Image</a:t>
                      </a:r>
                    </a:p>
                    <a:p>
                      <a:endParaRPr lang="en-GB" sz="1200" b="1"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to all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Submitted</a:t>
                      </a:r>
                      <a:r>
                        <a:rPr lang="en-GB" sz="1200" baseline="0" dirty="0">
                          <a:solidFill>
                            <a:schemeClr val="tx1"/>
                          </a:solidFill>
                        </a:rPr>
                        <a:t> images should be an interpretation of the Monthly Theme</a:t>
                      </a:r>
                      <a:br>
                        <a:rPr lang="en-GB" sz="1200" baseline="0" dirty="0">
                          <a:solidFill>
                            <a:schemeClr val="tx1"/>
                          </a:solidFill>
                        </a:rPr>
                      </a:br>
                      <a:r>
                        <a:rPr lang="en-GB" sz="1200" baseline="0" dirty="0" err="1">
                          <a:solidFill>
                            <a:schemeClr val="tx1"/>
                          </a:solidFill>
                        </a:rPr>
                        <a:t>eg</a:t>
                      </a:r>
                      <a:r>
                        <a:rPr lang="en-GB" sz="1200" baseline="0" dirty="0">
                          <a:solidFill>
                            <a:schemeClr val="tx1"/>
                          </a:solidFill>
                        </a:rPr>
                        <a:t> circles, footwear, family.</a:t>
                      </a: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
                      </a:r>
                      <a:br>
                        <a:rPr lang="en-GB" sz="1200" baseline="0" dirty="0" smtClean="0">
                          <a:solidFill>
                            <a:schemeClr val="tx1"/>
                          </a:solidFill>
                        </a:rPr>
                      </a:br>
                      <a:r>
                        <a:rPr lang="en-GB" sz="1200" baseline="0" dirty="0" smtClean="0">
                          <a:solidFill>
                            <a:schemeClr val="tx1"/>
                          </a:solidFill>
                        </a:rPr>
                        <a:t/>
                      </a:r>
                      <a:br>
                        <a:rPr lang="en-GB" sz="1200" baseline="0" dirty="0" smtClean="0">
                          <a:solidFill>
                            <a:schemeClr val="tx1"/>
                          </a:solidFill>
                        </a:rPr>
                      </a:br>
                      <a:r>
                        <a:rPr lang="en-GB" sz="1200" baseline="0" dirty="0" smtClean="0">
                          <a:solidFill>
                            <a:schemeClr val="tx1"/>
                          </a:solidFill>
                        </a:rPr>
                        <a:t>Images taken and digitally processed by yourself and submitted as a .jpg file.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a:solidFill>
                            <a:schemeClr val="accent2"/>
                          </a:solidFill>
                        </a:rPr>
                        <a:t>Flora &amp; Fauna Projected Digital</a:t>
                      </a:r>
                      <a:r>
                        <a:rPr lang="en-GB" sz="1200" b="1" baseline="0" dirty="0">
                          <a:solidFill>
                            <a:schemeClr val="accent2"/>
                          </a:solidFill>
                        </a:rPr>
                        <a:t> Image</a:t>
                      </a:r>
                      <a:endParaRPr lang="en-GB" sz="1200" b="1" dirty="0">
                        <a:solidFill>
                          <a:schemeClr val="accent2"/>
                        </a:solidFill>
                      </a:endParaRPr>
                    </a:p>
                    <a:p>
                      <a:endParaRPr lang="en-GB"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rPr>
                        <a:t>Open to all members.</a:t>
                      </a:r>
                    </a:p>
                    <a:p>
                      <a:endParaRPr lang="en-GB" sz="1200" dirty="0" smtClean="0">
                        <a:solidFill>
                          <a:schemeClr val="tx1"/>
                        </a:solidFill>
                      </a:endParaRPr>
                    </a:p>
                    <a:p>
                      <a:r>
                        <a:rPr lang="en-GB" sz="1200" dirty="0" smtClean="0">
                          <a:solidFill>
                            <a:schemeClr val="tx1"/>
                          </a:solidFill>
                        </a:rPr>
                        <a:t>Submitted</a:t>
                      </a:r>
                      <a:r>
                        <a:rPr lang="en-GB" sz="1200" baseline="0" dirty="0" smtClean="0">
                          <a:solidFill>
                            <a:schemeClr val="tx1"/>
                          </a:solidFill>
                        </a:rPr>
                        <a:t> images should comply with the Annex  to the  PPS competition  rules. </a:t>
                      </a:r>
                      <a:br>
                        <a:rPr lang="en-GB" sz="1200" baseline="0" dirty="0" smtClean="0">
                          <a:solidFill>
                            <a:schemeClr val="tx1"/>
                          </a:solidFill>
                        </a:rPr>
                      </a:br>
                      <a:r>
                        <a:rPr lang="en-GB" sz="1200" baseline="0" dirty="0" smtClean="0">
                          <a:solidFill>
                            <a:schemeClr val="tx1"/>
                          </a:solidFill>
                        </a:rPr>
                        <a:t>In particular, it should be noted that digital manipulation is quite </a:t>
                      </a:r>
                      <a:r>
                        <a:rPr lang="en-GB" sz="1200" dirty="0" smtClean="0">
                          <a:solidFill>
                            <a:schemeClr val="tx1"/>
                          </a:solidFill>
                        </a:rPr>
                        <a:t>limited</a:t>
                      </a:r>
                      <a:r>
                        <a:rPr lang="en-GB" sz="1200" dirty="0">
                          <a:solidFill>
                            <a:schemeClr val="tx1"/>
                          </a:solidFill>
                        </a:rPr>
                        <a:t>.</a:t>
                      </a:r>
                    </a:p>
                    <a:p>
                      <a:endParaRPr lang="en-GB" sz="1200" dirty="0">
                        <a:solidFill>
                          <a:schemeClr val="tx1"/>
                        </a:solidFill>
                      </a:endParaRPr>
                    </a:p>
                    <a:p>
                      <a:r>
                        <a:rPr lang="en-GB" sz="1200" dirty="0">
                          <a:solidFill>
                            <a:schemeClr val="tx1"/>
                          </a:solidFill>
                        </a:rPr>
                        <a:t>Read the rules if you wish to 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Images taken and digitally processed by yourself and submitted as a .jpg file.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pSp>
        <p:nvGrpSpPr>
          <p:cNvPr id="4" name="Group 3">
            <a:extLst>
              <a:ext uri="{FF2B5EF4-FFF2-40B4-BE49-F238E27FC236}">
                <a16:creationId xmlns="" xmlns:a16="http://schemas.microsoft.com/office/drawing/2014/main" id="{061F3731-D1B9-4B07-98A3-8BB60337AC65}"/>
              </a:ext>
            </a:extLst>
          </p:cNvPr>
          <p:cNvGrpSpPr/>
          <p:nvPr/>
        </p:nvGrpSpPr>
        <p:grpSpPr>
          <a:xfrm>
            <a:off x="10573555" y="0"/>
            <a:ext cx="940158" cy="1442434"/>
            <a:chOff x="10573555" y="0"/>
            <a:chExt cx="940158" cy="1442434"/>
          </a:xfrm>
        </p:grpSpPr>
        <p:sp>
          <p:nvSpPr>
            <p:cNvPr id="6" name="Rectangle 5">
              <a:extLst>
                <a:ext uri="{FF2B5EF4-FFF2-40B4-BE49-F238E27FC236}">
                  <a16:creationId xmlns="" xmlns:a16="http://schemas.microsoft.com/office/drawing/2014/main" id="{B9AA965D-F616-49BE-8B1D-CEA4B0F84A1A}"/>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53888200-0604-4982-945D-21412F9D34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4137553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395568"/>
            <a:ext cx="9404723" cy="795057"/>
          </a:xfrm>
        </p:spPr>
        <p:txBody>
          <a:bodyPr/>
          <a:lstStyle/>
          <a:p>
            <a:r>
              <a:rPr lang="en-GB" sz="4000" dirty="0">
                <a:solidFill>
                  <a:schemeClr val="accent2"/>
                </a:solidFill>
              </a:rPr>
              <a:t>Competition Themes </a:t>
            </a:r>
            <a:r>
              <a:rPr lang="en-GB" sz="4000" dirty="0" smtClean="0">
                <a:solidFill>
                  <a:schemeClr val="accent2"/>
                </a:solidFill>
              </a:rPr>
              <a:t>2020 - 21</a:t>
            </a:r>
            <a:endParaRPr lang="en-GB" sz="4000" dirty="0">
              <a:solidFill>
                <a:schemeClr val="accent2"/>
              </a:solidFill>
            </a:endParaRPr>
          </a:p>
        </p:txBody>
      </p:sp>
      <p:sp>
        <p:nvSpPr>
          <p:cNvPr id="3" name="Content Placeholder 2"/>
          <p:cNvSpPr>
            <a:spLocks noGrp="1"/>
          </p:cNvSpPr>
          <p:nvPr>
            <p:ph idx="1"/>
          </p:nvPr>
        </p:nvSpPr>
        <p:spPr>
          <a:xfrm>
            <a:off x="951892" y="1190625"/>
            <a:ext cx="9403742" cy="4934754"/>
          </a:xfrm>
        </p:spPr>
        <p:txBody>
          <a:bodyPr>
            <a:normAutofit/>
          </a:bodyPr>
          <a:lstStyle/>
          <a:p>
            <a:pPr marL="0" indent="0" fontAlgn="base">
              <a:buNone/>
            </a:pPr>
            <a:r>
              <a:rPr lang="en-GB" sz="1800" dirty="0">
                <a:latin typeface="+mn-lt"/>
              </a:rPr>
              <a:t>1</a:t>
            </a:r>
            <a:r>
              <a:rPr lang="en-GB" sz="1800" baseline="30000" dirty="0">
                <a:latin typeface="+mn-lt"/>
              </a:rPr>
              <a:t>st</a:t>
            </a:r>
            <a:r>
              <a:rPr lang="en-GB" sz="1800" dirty="0">
                <a:latin typeface="+mn-lt"/>
              </a:rPr>
              <a:t> Monthly   </a:t>
            </a:r>
            <a:r>
              <a:rPr lang="en-GB" sz="1800" dirty="0" smtClean="0">
                <a:latin typeface="+mn-lt"/>
              </a:rPr>
              <a:t>(01 October)	-</a:t>
            </a:r>
            <a:r>
              <a:rPr lang="en-GB" sz="1800" dirty="0">
                <a:latin typeface="+mn-lt"/>
              </a:rPr>
              <a:t>   </a:t>
            </a:r>
            <a:r>
              <a:rPr lang="en-GB" sz="1800" dirty="0" smtClean="0">
                <a:latin typeface="+mn-lt"/>
              </a:rPr>
              <a:t>Trees</a:t>
            </a:r>
            <a:r>
              <a:rPr lang="en-GB" sz="1800" dirty="0">
                <a:latin typeface="+mn-lt"/>
              </a:rPr>
              <a:t/>
            </a:r>
            <a:br>
              <a:rPr lang="en-GB" sz="1800" dirty="0">
                <a:latin typeface="+mn-lt"/>
              </a:rPr>
            </a:br>
            <a:r>
              <a:rPr lang="en-GB" sz="1200" dirty="0">
                <a:latin typeface="+mn-lt"/>
              </a:rPr>
              <a:t> </a:t>
            </a:r>
          </a:p>
          <a:p>
            <a:pPr marL="0" indent="0" fontAlgn="base">
              <a:buNone/>
            </a:pPr>
            <a:r>
              <a:rPr lang="en-GB" sz="1800" dirty="0">
                <a:latin typeface="+mn-lt"/>
              </a:rPr>
              <a:t>2</a:t>
            </a:r>
            <a:r>
              <a:rPr lang="en-GB" sz="1800" baseline="30000" dirty="0">
                <a:latin typeface="+mn-lt"/>
              </a:rPr>
              <a:t>nd</a:t>
            </a:r>
            <a:r>
              <a:rPr lang="en-GB" sz="1800" dirty="0">
                <a:latin typeface="+mn-lt"/>
              </a:rPr>
              <a:t> Monthly  </a:t>
            </a:r>
            <a:r>
              <a:rPr lang="en-GB" sz="1800" dirty="0" smtClean="0">
                <a:latin typeface="+mn-lt"/>
              </a:rPr>
              <a:t>(05 November)</a:t>
            </a:r>
            <a:r>
              <a:rPr lang="en-GB" sz="1800" dirty="0">
                <a:latin typeface="+mn-lt"/>
              </a:rPr>
              <a:t>	-  </a:t>
            </a:r>
            <a:r>
              <a:rPr lang="en-GB" sz="1800" dirty="0" smtClean="0">
                <a:latin typeface="+mn-lt"/>
              </a:rPr>
              <a:t> Messing </a:t>
            </a:r>
            <a:r>
              <a:rPr lang="en-GB" sz="1800" dirty="0">
                <a:latin typeface="+mn-lt"/>
              </a:rPr>
              <a:t>about on the river</a:t>
            </a:r>
            <a:br>
              <a:rPr lang="en-GB" sz="1800" dirty="0">
                <a:latin typeface="+mn-lt"/>
              </a:rPr>
            </a:br>
            <a:r>
              <a:rPr lang="en-GB" sz="1200" dirty="0">
                <a:latin typeface="+mn-lt"/>
              </a:rPr>
              <a:t> </a:t>
            </a:r>
          </a:p>
          <a:p>
            <a:pPr marL="0" indent="0" fontAlgn="base">
              <a:buNone/>
            </a:pPr>
            <a:r>
              <a:rPr lang="en-GB" sz="1800" dirty="0">
                <a:latin typeface="+mn-lt"/>
              </a:rPr>
              <a:t>3</a:t>
            </a:r>
            <a:r>
              <a:rPr lang="en-GB" sz="1800" baseline="30000" dirty="0">
                <a:latin typeface="+mn-lt"/>
              </a:rPr>
              <a:t>rd</a:t>
            </a:r>
            <a:r>
              <a:rPr lang="en-GB" sz="1800" dirty="0">
                <a:latin typeface="+mn-lt"/>
              </a:rPr>
              <a:t> Monthly  </a:t>
            </a:r>
            <a:r>
              <a:rPr lang="en-GB" sz="1800" dirty="0" smtClean="0">
                <a:latin typeface="+mn-lt"/>
              </a:rPr>
              <a:t>(03 December)</a:t>
            </a:r>
            <a:r>
              <a:rPr lang="en-GB" sz="1800" dirty="0">
                <a:latin typeface="+mn-lt"/>
              </a:rPr>
              <a:t>	-   </a:t>
            </a:r>
            <a:r>
              <a:rPr lang="en-GB" sz="1800" dirty="0" smtClean="0">
                <a:latin typeface="+mn-lt"/>
              </a:rPr>
              <a:t>Culture</a:t>
            </a:r>
            <a:r>
              <a:rPr lang="en-GB" sz="1800" dirty="0">
                <a:latin typeface="+mn-lt"/>
              </a:rPr>
              <a:t/>
            </a:r>
            <a:br>
              <a:rPr lang="en-GB" sz="1800" dirty="0">
                <a:latin typeface="+mn-lt"/>
              </a:rPr>
            </a:br>
            <a:endParaRPr lang="en-GB" sz="1800" dirty="0">
              <a:latin typeface="+mn-lt"/>
            </a:endParaRPr>
          </a:p>
          <a:p>
            <a:pPr marL="0" indent="0" fontAlgn="base">
              <a:buNone/>
            </a:pPr>
            <a:r>
              <a:rPr lang="en-GB" sz="1800" dirty="0">
                <a:latin typeface="+mn-lt"/>
              </a:rPr>
              <a:t>4</a:t>
            </a:r>
            <a:r>
              <a:rPr lang="en-GB" sz="1800" baseline="30000" dirty="0">
                <a:latin typeface="+mn-lt"/>
              </a:rPr>
              <a:t>th</a:t>
            </a:r>
            <a:r>
              <a:rPr lang="en-GB" sz="1800" dirty="0">
                <a:latin typeface="+mn-lt"/>
              </a:rPr>
              <a:t> Monthly  </a:t>
            </a:r>
            <a:r>
              <a:rPr lang="en-GB" sz="1800" dirty="0" smtClean="0">
                <a:latin typeface="+mn-lt"/>
              </a:rPr>
              <a:t>(07 January 21)</a:t>
            </a:r>
            <a:r>
              <a:rPr lang="en-GB" sz="1800" dirty="0">
                <a:latin typeface="+mn-lt"/>
              </a:rPr>
              <a:t>  </a:t>
            </a:r>
            <a:r>
              <a:rPr lang="en-GB" sz="1800" dirty="0" smtClean="0">
                <a:latin typeface="+mn-lt"/>
              </a:rPr>
              <a:t> -</a:t>
            </a:r>
            <a:r>
              <a:rPr lang="en-GB" sz="1800" dirty="0">
                <a:latin typeface="+mn-lt"/>
              </a:rPr>
              <a:t>   </a:t>
            </a:r>
            <a:r>
              <a:rPr lang="en-GB" sz="1800" dirty="0" smtClean="0">
                <a:latin typeface="+mn-lt"/>
              </a:rPr>
              <a:t>Domestic Goddess</a:t>
            </a:r>
            <a:r>
              <a:rPr lang="en-GB" sz="1800" dirty="0">
                <a:latin typeface="+mn-lt"/>
              </a:rPr>
              <a:t/>
            </a:r>
            <a:br>
              <a:rPr lang="en-GB" sz="1800" dirty="0">
                <a:latin typeface="+mn-lt"/>
              </a:rPr>
            </a:br>
            <a:endParaRPr lang="en-GB" sz="1800" dirty="0">
              <a:latin typeface="+mn-lt"/>
            </a:endParaRPr>
          </a:p>
          <a:p>
            <a:pPr marL="0" indent="0" fontAlgn="base">
              <a:buNone/>
            </a:pPr>
            <a:r>
              <a:rPr lang="en-GB" sz="1800" dirty="0">
                <a:latin typeface="+mn-lt"/>
              </a:rPr>
              <a:t>5</a:t>
            </a:r>
            <a:r>
              <a:rPr lang="en-GB" sz="1800" baseline="30000" dirty="0">
                <a:latin typeface="+mn-lt"/>
              </a:rPr>
              <a:t>th</a:t>
            </a:r>
            <a:r>
              <a:rPr lang="en-GB" sz="1800" dirty="0">
                <a:latin typeface="+mn-lt"/>
              </a:rPr>
              <a:t> Monthly  </a:t>
            </a:r>
            <a:r>
              <a:rPr lang="en-GB" sz="1800" dirty="0" smtClean="0">
                <a:latin typeface="+mn-lt"/>
              </a:rPr>
              <a:t>(04 February 21)</a:t>
            </a:r>
            <a:r>
              <a:rPr lang="en-GB" sz="1800" dirty="0">
                <a:latin typeface="+mn-lt"/>
              </a:rPr>
              <a:t>  </a:t>
            </a:r>
            <a:r>
              <a:rPr lang="en-GB" sz="1800" dirty="0" smtClean="0">
                <a:latin typeface="+mn-lt"/>
              </a:rPr>
              <a:t>-</a:t>
            </a:r>
            <a:r>
              <a:rPr lang="en-GB" sz="1800" dirty="0">
                <a:latin typeface="+mn-lt"/>
              </a:rPr>
              <a:t>   </a:t>
            </a:r>
            <a:r>
              <a:rPr lang="en-GB" sz="1800" dirty="0" smtClean="0">
                <a:latin typeface="+mn-lt"/>
              </a:rPr>
              <a:t>The Garden</a:t>
            </a:r>
            <a:r>
              <a:rPr lang="en-GB" sz="1800" dirty="0">
                <a:latin typeface="+mn-lt"/>
              </a:rPr>
              <a:t/>
            </a:r>
            <a:br>
              <a:rPr lang="en-GB" sz="1800" dirty="0">
                <a:latin typeface="+mn-lt"/>
              </a:rPr>
            </a:br>
            <a:r>
              <a:rPr lang="en-GB" sz="1200" dirty="0">
                <a:latin typeface="+mn-lt"/>
              </a:rPr>
              <a:t> </a:t>
            </a:r>
          </a:p>
          <a:p>
            <a:pPr marL="0" indent="0" fontAlgn="base">
              <a:buNone/>
            </a:pPr>
            <a:r>
              <a:rPr lang="en-GB" sz="1800" dirty="0">
                <a:latin typeface="+mn-lt"/>
              </a:rPr>
              <a:t>6</a:t>
            </a:r>
            <a:r>
              <a:rPr lang="en-GB" sz="1800" baseline="30000" dirty="0">
                <a:latin typeface="+mn-lt"/>
              </a:rPr>
              <a:t>th</a:t>
            </a:r>
            <a:r>
              <a:rPr lang="en-GB" sz="1800" dirty="0">
                <a:latin typeface="+mn-lt"/>
              </a:rPr>
              <a:t> Monthly  </a:t>
            </a:r>
            <a:r>
              <a:rPr lang="en-GB" sz="1800" dirty="0" smtClean="0">
                <a:latin typeface="+mn-lt"/>
              </a:rPr>
              <a:t>(11 March 21)</a:t>
            </a:r>
            <a:r>
              <a:rPr lang="en-GB" sz="1800" dirty="0">
                <a:latin typeface="+mn-lt"/>
              </a:rPr>
              <a:t>      </a:t>
            </a:r>
            <a:r>
              <a:rPr lang="en-GB" sz="1800" dirty="0" smtClean="0">
                <a:latin typeface="+mn-lt"/>
              </a:rPr>
              <a:t>-</a:t>
            </a:r>
            <a:r>
              <a:rPr lang="en-GB" sz="1800" dirty="0">
                <a:latin typeface="+mn-lt"/>
              </a:rPr>
              <a:t>   </a:t>
            </a:r>
            <a:r>
              <a:rPr lang="en-GB" sz="1800" dirty="0" smtClean="0">
                <a:latin typeface="+mn-lt"/>
              </a:rPr>
              <a:t>My Love</a:t>
            </a:r>
            <a:r>
              <a:rPr lang="en-GB" sz="1800" dirty="0">
                <a:latin typeface="+mn-lt"/>
              </a:rPr>
              <a:t/>
            </a:r>
            <a:br>
              <a:rPr lang="en-GB" sz="1800" dirty="0">
                <a:latin typeface="+mn-lt"/>
              </a:rPr>
            </a:br>
            <a:endParaRPr lang="en-GB" sz="1800" dirty="0">
              <a:latin typeface="+mn-lt"/>
            </a:endParaRPr>
          </a:p>
          <a:p>
            <a:pPr marL="0" indent="0" fontAlgn="base">
              <a:buNone/>
            </a:pPr>
            <a:r>
              <a:rPr lang="en-GB" sz="1800" dirty="0">
                <a:latin typeface="+mn-lt"/>
              </a:rPr>
              <a:t>7</a:t>
            </a:r>
            <a:r>
              <a:rPr lang="en-GB" sz="1800" baseline="30000" dirty="0">
                <a:latin typeface="+mn-lt"/>
              </a:rPr>
              <a:t>th</a:t>
            </a:r>
            <a:r>
              <a:rPr lang="en-GB" sz="1800" dirty="0">
                <a:latin typeface="+mn-lt"/>
              </a:rPr>
              <a:t> Monthly  </a:t>
            </a:r>
            <a:r>
              <a:rPr lang="en-GB" sz="1800" dirty="0" smtClean="0">
                <a:latin typeface="+mn-lt"/>
              </a:rPr>
              <a:t>(15 April 21)</a:t>
            </a:r>
            <a:r>
              <a:rPr lang="en-GB" sz="1800" dirty="0">
                <a:latin typeface="+mn-lt"/>
              </a:rPr>
              <a:t>          </a:t>
            </a:r>
            <a:r>
              <a:rPr lang="en-GB" sz="1800" dirty="0" smtClean="0">
                <a:latin typeface="+mn-lt"/>
              </a:rPr>
              <a:t>-</a:t>
            </a:r>
            <a:r>
              <a:rPr lang="en-GB" sz="1800" dirty="0">
                <a:latin typeface="+mn-lt"/>
              </a:rPr>
              <a:t>   </a:t>
            </a:r>
            <a:r>
              <a:rPr lang="en-GB" sz="1800" dirty="0" smtClean="0">
                <a:latin typeface="+mn-lt"/>
              </a:rPr>
              <a:t>Sculpture</a:t>
            </a:r>
            <a:endParaRPr lang="en-GB" sz="1800" dirty="0">
              <a:latin typeface="+mn-lt"/>
            </a:endParaRPr>
          </a:p>
        </p:txBody>
      </p:sp>
      <p:grpSp>
        <p:nvGrpSpPr>
          <p:cNvPr id="4" name="Group 3">
            <a:extLst>
              <a:ext uri="{FF2B5EF4-FFF2-40B4-BE49-F238E27FC236}">
                <a16:creationId xmlns="" xmlns:a16="http://schemas.microsoft.com/office/drawing/2014/main" id="{ABBC9ABA-144A-4EF3-BFB7-AE485D2C05FA}"/>
              </a:ext>
            </a:extLst>
          </p:cNvPr>
          <p:cNvGrpSpPr/>
          <p:nvPr/>
        </p:nvGrpSpPr>
        <p:grpSpPr>
          <a:xfrm>
            <a:off x="10573555" y="0"/>
            <a:ext cx="940158" cy="1442434"/>
            <a:chOff x="10573555" y="0"/>
            <a:chExt cx="940158" cy="1442434"/>
          </a:xfrm>
        </p:grpSpPr>
        <p:sp>
          <p:nvSpPr>
            <p:cNvPr id="5" name="Rectangle 4">
              <a:extLst>
                <a:ext uri="{FF2B5EF4-FFF2-40B4-BE49-F238E27FC236}">
                  <a16:creationId xmlns="" xmlns:a16="http://schemas.microsoft.com/office/drawing/2014/main" id="{66ACCFAF-625B-4E9F-9928-9DA2487E660A}"/>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90A620BB-5B5F-4FFA-90B1-97AF557734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171144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336" y="365710"/>
            <a:ext cx="9404723" cy="902709"/>
          </a:xfrm>
        </p:spPr>
        <p:txBody>
          <a:bodyPr/>
          <a:lstStyle/>
          <a:p>
            <a:r>
              <a:rPr lang="en-US" sz="4000" dirty="0">
                <a:solidFill>
                  <a:schemeClr val="accent2"/>
                </a:solidFill>
              </a:rPr>
              <a:t>Editing and Sizing for Competitions</a:t>
            </a:r>
            <a:r>
              <a:rPr lang="en-US" dirty="0">
                <a:solidFill>
                  <a:schemeClr val="accent2"/>
                </a:solidFill>
              </a:rPr>
              <a:t/>
            </a:r>
            <a:br>
              <a:rPr lang="en-US"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957061" y="1204309"/>
            <a:ext cx="7082039" cy="5123919"/>
          </a:xfrm>
        </p:spPr>
        <p:txBody>
          <a:bodyPr>
            <a:noAutofit/>
          </a:bodyPr>
          <a:lstStyle/>
          <a:p>
            <a:pPr marL="0" indent="0">
              <a:buNone/>
            </a:pPr>
            <a:r>
              <a:rPr lang="en-US" sz="1800" dirty="0">
                <a:latin typeface="+mn-lt"/>
              </a:rPr>
              <a:t>Why enter competitions? Feedback on your images will help you improve your photography.</a:t>
            </a:r>
          </a:p>
          <a:p>
            <a:pPr marL="0" indent="0">
              <a:buNone/>
            </a:pPr>
            <a:r>
              <a:rPr lang="en-US" sz="1800" dirty="0">
                <a:latin typeface="+mn-lt"/>
              </a:rPr>
              <a:t>So what exactly are you allowed to do to an image with regards to editing? Anything, except in Flora &amp; Fauna </a:t>
            </a:r>
            <a:br>
              <a:rPr lang="en-US" sz="1800" dirty="0">
                <a:latin typeface="+mn-lt"/>
              </a:rPr>
            </a:br>
            <a:r>
              <a:rPr lang="en-US" sz="1800" dirty="0">
                <a:latin typeface="+mn-lt"/>
              </a:rPr>
              <a:t>(see PPS competition rules)</a:t>
            </a:r>
          </a:p>
          <a:p>
            <a:pPr lvl="1"/>
            <a:r>
              <a:rPr lang="en-US" sz="1600" dirty="0">
                <a:latin typeface="+mn-lt"/>
              </a:rPr>
              <a:t>Edit using Lightroom, Photoshop, Elements etc.</a:t>
            </a:r>
          </a:p>
          <a:p>
            <a:pPr lvl="1"/>
            <a:r>
              <a:rPr lang="en-US" sz="1600" dirty="0">
                <a:latin typeface="+mn-lt"/>
              </a:rPr>
              <a:t>PDI Image size is 1600 x 1200 pixels, saved as jpg’s.</a:t>
            </a:r>
            <a:br>
              <a:rPr lang="en-US" sz="1600" dirty="0">
                <a:latin typeface="+mn-lt"/>
              </a:rPr>
            </a:br>
            <a:r>
              <a:rPr lang="en-US" sz="1600" dirty="0">
                <a:latin typeface="+mn-lt"/>
              </a:rPr>
              <a:t>1200 pixels is the maximum height of any image</a:t>
            </a:r>
            <a:br>
              <a:rPr lang="en-US" sz="1600" dirty="0">
                <a:latin typeface="+mn-lt"/>
              </a:rPr>
            </a:br>
            <a:endParaRPr lang="en-US" sz="1600" dirty="0" smtClean="0">
              <a:latin typeface="+mn-lt"/>
            </a:endParaRPr>
          </a:p>
          <a:p>
            <a:pPr lvl="1"/>
            <a:endParaRPr lang="en-US" sz="1600" dirty="0">
              <a:latin typeface="+mn-lt"/>
            </a:endParaRPr>
          </a:p>
          <a:p>
            <a:pPr lvl="1"/>
            <a:r>
              <a:rPr lang="en-US" sz="1600" dirty="0">
                <a:latin typeface="+mn-lt"/>
              </a:rPr>
              <a:t>Prints must be 50cm x </a:t>
            </a:r>
            <a:r>
              <a:rPr lang="en-US" sz="1600" dirty="0" smtClean="0">
                <a:latin typeface="+mn-lt"/>
              </a:rPr>
              <a:t>40cm and submitted on a mount which must not  be thicker </a:t>
            </a:r>
            <a:r>
              <a:rPr lang="en-US" sz="1600" dirty="0">
                <a:latin typeface="+mn-lt"/>
              </a:rPr>
              <a:t>than 4mm.</a:t>
            </a:r>
            <a:br>
              <a:rPr lang="en-US" sz="1600" dirty="0">
                <a:latin typeface="+mn-lt"/>
              </a:rPr>
            </a:br>
            <a:r>
              <a:rPr lang="en-US" sz="1600" dirty="0">
                <a:latin typeface="+mn-lt"/>
              </a:rPr>
              <a:t/>
            </a:r>
            <a:br>
              <a:rPr lang="en-US" sz="1600" dirty="0">
                <a:latin typeface="+mn-lt"/>
              </a:rPr>
            </a:br>
            <a:endParaRPr lang="en-US" sz="1600" dirty="0">
              <a:latin typeface="+mn-lt"/>
            </a:endParaRPr>
          </a:p>
          <a:p>
            <a:pPr lvl="1"/>
            <a:r>
              <a:rPr lang="en-US" sz="1600" dirty="0">
                <a:latin typeface="+mn-lt"/>
              </a:rPr>
              <a:t>Fox Talbot prints </a:t>
            </a:r>
            <a:r>
              <a:rPr lang="en-US" sz="1600" dirty="0" smtClean="0">
                <a:latin typeface="+mn-lt"/>
              </a:rPr>
              <a:t>should also be mounted and must not exceed 16 </a:t>
            </a:r>
            <a:r>
              <a:rPr lang="en-US" sz="1600" dirty="0">
                <a:latin typeface="+mn-lt"/>
              </a:rPr>
              <a:t>x 20 </a:t>
            </a:r>
            <a:r>
              <a:rPr lang="en-US" sz="1600" dirty="0" smtClean="0">
                <a:latin typeface="+mn-lt"/>
              </a:rPr>
              <a:t>Inches.</a:t>
            </a:r>
            <a:endParaRPr lang="en-US" sz="1800" dirty="0">
              <a:latin typeface="+mn-lt"/>
            </a:endParaRPr>
          </a:p>
          <a:p>
            <a:pPr marL="0" indent="0">
              <a:buNone/>
            </a:pPr>
            <a:endParaRPr lang="en-US" sz="1800" dirty="0">
              <a:latin typeface="+mn-lt"/>
            </a:endParaRPr>
          </a:p>
        </p:txBody>
      </p:sp>
      <p:pic>
        <p:nvPicPr>
          <p:cNvPr id="4" name="Picture 3">
            <a:extLst>
              <a:ext uri="{FF2B5EF4-FFF2-40B4-BE49-F238E27FC236}">
                <a16:creationId xmlns="" xmlns:a16="http://schemas.microsoft.com/office/drawing/2014/main" id="{671408DA-1131-4146-BCC1-D91D0612AF7C}"/>
              </a:ext>
            </a:extLst>
          </p:cNvPr>
          <p:cNvPicPr>
            <a:picLocks noChangeAspect="1"/>
          </p:cNvPicPr>
          <p:nvPr/>
        </p:nvPicPr>
        <p:blipFill>
          <a:blip r:embed="rId3"/>
          <a:stretch>
            <a:fillRect/>
          </a:stretch>
        </p:blipFill>
        <p:spPr>
          <a:xfrm>
            <a:off x="7536468" y="2786131"/>
            <a:ext cx="4335936" cy="1207109"/>
          </a:xfrm>
          <a:prstGeom prst="rect">
            <a:avLst/>
          </a:prstGeom>
        </p:spPr>
      </p:pic>
      <p:pic>
        <p:nvPicPr>
          <p:cNvPr id="7" name="Picture 6">
            <a:extLst>
              <a:ext uri="{FF2B5EF4-FFF2-40B4-BE49-F238E27FC236}">
                <a16:creationId xmlns="" xmlns:a16="http://schemas.microsoft.com/office/drawing/2014/main" id="{2AF4C8D6-E151-4819-885B-AEC3668CB521}"/>
              </a:ext>
            </a:extLst>
          </p:cNvPr>
          <p:cNvPicPr>
            <a:picLocks noChangeAspect="1"/>
          </p:cNvPicPr>
          <p:nvPr/>
        </p:nvPicPr>
        <p:blipFill>
          <a:blip r:embed="rId4"/>
          <a:stretch>
            <a:fillRect/>
          </a:stretch>
        </p:blipFill>
        <p:spPr>
          <a:xfrm>
            <a:off x="8254802" y="4233478"/>
            <a:ext cx="2746573" cy="1143811"/>
          </a:xfrm>
          <a:prstGeom prst="rect">
            <a:avLst/>
          </a:prstGeom>
        </p:spPr>
      </p:pic>
      <p:grpSp>
        <p:nvGrpSpPr>
          <p:cNvPr id="6" name="Group 5">
            <a:extLst>
              <a:ext uri="{FF2B5EF4-FFF2-40B4-BE49-F238E27FC236}">
                <a16:creationId xmlns="" xmlns:a16="http://schemas.microsoft.com/office/drawing/2014/main" id="{B9A76431-6058-409E-956E-9F3D2B9E66E7}"/>
              </a:ext>
            </a:extLst>
          </p:cNvPr>
          <p:cNvGrpSpPr/>
          <p:nvPr/>
        </p:nvGrpSpPr>
        <p:grpSpPr>
          <a:xfrm>
            <a:off x="10573555" y="0"/>
            <a:ext cx="940158" cy="1442434"/>
            <a:chOff x="10573555" y="0"/>
            <a:chExt cx="940158" cy="1442434"/>
          </a:xfrm>
        </p:grpSpPr>
        <p:sp>
          <p:nvSpPr>
            <p:cNvPr id="8" name="Rectangle 7">
              <a:extLst>
                <a:ext uri="{FF2B5EF4-FFF2-40B4-BE49-F238E27FC236}">
                  <a16:creationId xmlns="" xmlns:a16="http://schemas.microsoft.com/office/drawing/2014/main" id="{839B1477-4FD5-4C22-892D-C4B4329ED5BE}"/>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9AD8CAE-7D1F-4583-BF1C-6D254C5A6C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36644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1386" y="376518"/>
            <a:ext cx="10816086" cy="966507"/>
          </a:xfrm>
        </p:spPr>
        <p:txBody>
          <a:bodyPr/>
          <a:lstStyle/>
          <a:p>
            <a:r>
              <a:rPr lang="en-GB" sz="4000" dirty="0">
                <a:solidFill>
                  <a:schemeClr val="accent2"/>
                </a:solidFill>
              </a:rPr>
              <a:t>Some Images from </a:t>
            </a:r>
            <a:r>
              <a:rPr lang="en-GB" sz="4000" dirty="0" smtClean="0">
                <a:solidFill>
                  <a:schemeClr val="accent2"/>
                </a:solidFill>
              </a:rPr>
              <a:t>Previous years</a:t>
            </a:r>
            <a:r>
              <a:rPr lang="en-GB" dirty="0"/>
              <a:t/>
            </a:r>
            <a:br>
              <a:rPr lang="en-GB" dirty="0"/>
            </a:br>
            <a:r>
              <a:rPr lang="en-GB" sz="2000" dirty="0" smtClean="0"/>
              <a:t>There are typically 700 images entered </a:t>
            </a:r>
            <a:r>
              <a:rPr lang="en-GB" sz="2000" dirty="0"/>
              <a:t>throughout all competitions.</a:t>
            </a:r>
          </a:p>
        </p:txBody>
      </p:sp>
      <p:sp>
        <p:nvSpPr>
          <p:cNvPr id="12" name="TextBox 11">
            <a:extLst>
              <a:ext uri="{FF2B5EF4-FFF2-40B4-BE49-F238E27FC236}">
                <a16:creationId xmlns="" xmlns:a16="http://schemas.microsoft.com/office/drawing/2014/main" id="{AA1F4871-FEBE-4CE1-8615-140A0FA9C7AF}"/>
              </a:ext>
            </a:extLst>
          </p:cNvPr>
          <p:cNvSpPr txBox="1"/>
          <p:nvPr/>
        </p:nvSpPr>
        <p:spPr>
          <a:xfrm>
            <a:off x="941386" y="1618988"/>
            <a:ext cx="2181226" cy="369332"/>
          </a:xfrm>
          <a:prstGeom prst="rect">
            <a:avLst/>
          </a:prstGeom>
          <a:noFill/>
        </p:spPr>
        <p:txBody>
          <a:bodyPr wrap="square" rtlCol="0">
            <a:spAutoFit/>
          </a:bodyPr>
          <a:lstStyle/>
          <a:p>
            <a:r>
              <a:rPr lang="en-GB" dirty="0"/>
              <a:t>Novice Category</a:t>
            </a:r>
          </a:p>
        </p:txBody>
      </p:sp>
      <p:sp>
        <p:nvSpPr>
          <p:cNvPr id="14" name="TextBox 13">
            <a:extLst>
              <a:ext uri="{FF2B5EF4-FFF2-40B4-BE49-F238E27FC236}">
                <a16:creationId xmlns="" xmlns:a16="http://schemas.microsoft.com/office/drawing/2014/main" id="{30370F59-3F96-470D-B296-27C38EC5E089}"/>
              </a:ext>
            </a:extLst>
          </p:cNvPr>
          <p:cNvSpPr txBox="1"/>
          <p:nvPr/>
        </p:nvSpPr>
        <p:spPr>
          <a:xfrm>
            <a:off x="1013163" y="5693765"/>
            <a:ext cx="2177351" cy="646331"/>
          </a:xfrm>
          <a:prstGeom prst="rect">
            <a:avLst/>
          </a:prstGeom>
          <a:noFill/>
        </p:spPr>
        <p:txBody>
          <a:bodyPr wrap="square" rtlCol="0">
            <a:spAutoFit/>
          </a:bodyPr>
          <a:lstStyle/>
          <a:p>
            <a:r>
              <a:rPr lang="en-GB" dirty="0" smtClean="0"/>
              <a:t>Millennium Bridge </a:t>
            </a:r>
            <a:endParaRPr lang="en-GB" dirty="0"/>
          </a:p>
          <a:p>
            <a:r>
              <a:rPr lang="en-GB" dirty="0" smtClean="0"/>
              <a:t>Louise </a:t>
            </a:r>
            <a:r>
              <a:rPr lang="en-GB" dirty="0" err="1" smtClean="0"/>
              <a:t>Ollerton</a:t>
            </a:r>
            <a:endParaRPr lang="en-GB" dirty="0"/>
          </a:p>
        </p:txBody>
      </p:sp>
      <p:sp>
        <p:nvSpPr>
          <p:cNvPr id="15" name="TextBox 14">
            <a:extLst>
              <a:ext uri="{FF2B5EF4-FFF2-40B4-BE49-F238E27FC236}">
                <a16:creationId xmlns="" xmlns:a16="http://schemas.microsoft.com/office/drawing/2014/main" id="{5AAD5770-0CDA-4FB6-984F-0A2EF4705890}"/>
              </a:ext>
            </a:extLst>
          </p:cNvPr>
          <p:cNvSpPr txBox="1"/>
          <p:nvPr/>
        </p:nvSpPr>
        <p:spPr>
          <a:xfrm>
            <a:off x="5575847" y="5719468"/>
            <a:ext cx="2181226" cy="646331"/>
          </a:xfrm>
          <a:prstGeom prst="rect">
            <a:avLst/>
          </a:prstGeom>
          <a:noFill/>
        </p:spPr>
        <p:txBody>
          <a:bodyPr wrap="square" rtlCol="0">
            <a:spAutoFit/>
          </a:bodyPr>
          <a:lstStyle/>
          <a:p>
            <a:r>
              <a:rPr lang="en-GB" dirty="0" smtClean="0"/>
              <a:t>Highland Cow</a:t>
            </a:r>
            <a:br>
              <a:rPr lang="en-GB" dirty="0" smtClean="0"/>
            </a:br>
            <a:r>
              <a:rPr lang="en-GB" dirty="0" smtClean="0"/>
              <a:t>Paul Yates</a:t>
            </a:r>
            <a:endParaRPr lang="en-GB" dirty="0"/>
          </a:p>
        </p:txBody>
      </p:sp>
      <p:grpSp>
        <p:nvGrpSpPr>
          <p:cNvPr id="10" name="Group 9">
            <a:extLst>
              <a:ext uri="{FF2B5EF4-FFF2-40B4-BE49-F238E27FC236}">
                <a16:creationId xmlns="" xmlns:a16="http://schemas.microsoft.com/office/drawing/2014/main" id="{5E6DE420-1271-4C43-84E6-2456589D64FA}"/>
              </a:ext>
            </a:extLst>
          </p:cNvPr>
          <p:cNvGrpSpPr/>
          <p:nvPr/>
        </p:nvGrpSpPr>
        <p:grpSpPr>
          <a:xfrm>
            <a:off x="10573555" y="0"/>
            <a:ext cx="940158" cy="1442434"/>
            <a:chOff x="10573555" y="0"/>
            <a:chExt cx="940158" cy="1442434"/>
          </a:xfrm>
        </p:grpSpPr>
        <p:sp>
          <p:nvSpPr>
            <p:cNvPr id="17" name="Rectangle 16">
              <a:extLst>
                <a:ext uri="{FF2B5EF4-FFF2-40B4-BE49-F238E27FC236}">
                  <a16:creationId xmlns="" xmlns:a16="http://schemas.microsoft.com/office/drawing/2014/main" id="{8C8054C6-EF3F-416E-91C4-D01D280AA99B}"/>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 xmlns:a16="http://schemas.microsoft.com/office/drawing/2014/main" id="{17C4AAB4-A186-4446-8079-02D7BD2BDE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pic>
        <p:nvPicPr>
          <p:cNvPr id="3074" name="Picture 2" descr="E:\PPS Submissions 2018-19\5th Monthly Comp\01 Novice\05.179_Millennium Foot Bri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63" y="2159508"/>
            <a:ext cx="3524610" cy="352461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PPS Submissions 2018-19\7th Monthly Comp\01 Novice\09.227_Adolescent Highland C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847" y="2159508"/>
            <a:ext cx="3524610" cy="352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89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D55B1486-DCF7-4856-89DF-49B00E33EB5D}"/>
              </a:ext>
            </a:extLst>
          </p:cNvPr>
          <p:cNvSpPr txBox="1"/>
          <p:nvPr/>
        </p:nvSpPr>
        <p:spPr>
          <a:xfrm>
            <a:off x="971550" y="876300"/>
            <a:ext cx="2198687" cy="369332"/>
          </a:xfrm>
          <a:prstGeom prst="rect">
            <a:avLst/>
          </a:prstGeom>
          <a:noFill/>
        </p:spPr>
        <p:txBody>
          <a:bodyPr wrap="square" rtlCol="0">
            <a:spAutoFit/>
          </a:bodyPr>
          <a:lstStyle/>
          <a:p>
            <a:r>
              <a:rPr lang="en-GB" dirty="0"/>
              <a:t>Theme Category</a:t>
            </a:r>
          </a:p>
        </p:txBody>
      </p:sp>
      <p:sp>
        <p:nvSpPr>
          <p:cNvPr id="12" name="TextBox 11">
            <a:extLst>
              <a:ext uri="{FF2B5EF4-FFF2-40B4-BE49-F238E27FC236}">
                <a16:creationId xmlns="" xmlns:a16="http://schemas.microsoft.com/office/drawing/2014/main" id="{EBDBE9C0-DD46-4012-A18A-6DB0D4883FD4}"/>
              </a:ext>
            </a:extLst>
          </p:cNvPr>
          <p:cNvSpPr txBox="1"/>
          <p:nvPr/>
        </p:nvSpPr>
        <p:spPr>
          <a:xfrm>
            <a:off x="971447" y="5194245"/>
            <a:ext cx="4010696" cy="923330"/>
          </a:xfrm>
          <a:prstGeom prst="rect">
            <a:avLst/>
          </a:prstGeom>
          <a:noFill/>
        </p:spPr>
        <p:txBody>
          <a:bodyPr wrap="square" rtlCol="0">
            <a:spAutoFit/>
          </a:bodyPr>
          <a:lstStyle/>
          <a:p>
            <a:r>
              <a:rPr lang="en-GB" dirty="0" smtClean="0"/>
              <a:t>Nothing is Ordinary – Wheelie Wong</a:t>
            </a:r>
            <a:r>
              <a:rPr lang="en-GB" dirty="0"/>
              <a:t>, Franciszek </a:t>
            </a:r>
            <a:r>
              <a:rPr lang="en-GB" dirty="0" err="1"/>
              <a:t>Bryszkiewski</a:t>
            </a:r>
            <a:r>
              <a:rPr lang="en-GB" dirty="0" smtClean="0"/>
              <a:t/>
            </a:r>
            <a:br>
              <a:rPr lang="en-GB" dirty="0" smtClean="0"/>
            </a:br>
            <a:endParaRPr lang="en-GB" dirty="0"/>
          </a:p>
        </p:txBody>
      </p:sp>
      <p:sp>
        <p:nvSpPr>
          <p:cNvPr id="13" name="TextBox 12">
            <a:extLst>
              <a:ext uri="{FF2B5EF4-FFF2-40B4-BE49-F238E27FC236}">
                <a16:creationId xmlns="" xmlns:a16="http://schemas.microsoft.com/office/drawing/2014/main" id="{4A647C7D-DCBA-4086-84AD-03A8FFB8DD6B}"/>
              </a:ext>
            </a:extLst>
          </p:cNvPr>
          <p:cNvSpPr txBox="1"/>
          <p:nvPr/>
        </p:nvSpPr>
        <p:spPr>
          <a:xfrm>
            <a:off x="8248650" y="2918172"/>
            <a:ext cx="3366663" cy="646331"/>
          </a:xfrm>
          <a:prstGeom prst="rect">
            <a:avLst/>
          </a:prstGeom>
          <a:noFill/>
        </p:spPr>
        <p:txBody>
          <a:bodyPr wrap="square" rtlCol="0">
            <a:spAutoFit/>
          </a:bodyPr>
          <a:lstStyle/>
          <a:p>
            <a:r>
              <a:rPr lang="en-GB" dirty="0" smtClean="0"/>
              <a:t>Movement –  </a:t>
            </a:r>
            <a:r>
              <a:rPr lang="en-GB" dirty="0" err="1" smtClean="0"/>
              <a:t>En</a:t>
            </a:r>
            <a:r>
              <a:rPr lang="en-GB" dirty="0" smtClean="0"/>
              <a:t> Point, </a:t>
            </a:r>
          </a:p>
          <a:p>
            <a:r>
              <a:rPr lang="en-GB" dirty="0" smtClean="0"/>
              <a:t>Lucy Allan </a:t>
            </a:r>
            <a:endParaRPr lang="en-GB" dirty="0"/>
          </a:p>
        </p:txBody>
      </p:sp>
      <p:grpSp>
        <p:nvGrpSpPr>
          <p:cNvPr id="9" name="Group 8">
            <a:extLst>
              <a:ext uri="{FF2B5EF4-FFF2-40B4-BE49-F238E27FC236}">
                <a16:creationId xmlns="" xmlns:a16="http://schemas.microsoft.com/office/drawing/2014/main" id="{74CFE1D4-35AF-48A9-BF9D-3AF439401E6E}"/>
              </a:ext>
            </a:extLst>
          </p:cNvPr>
          <p:cNvGrpSpPr/>
          <p:nvPr/>
        </p:nvGrpSpPr>
        <p:grpSpPr>
          <a:xfrm>
            <a:off x="10573555" y="0"/>
            <a:ext cx="940158" cy="1442434"/>
            <a:chOff x="10573555" y="0"/>
            <a:chExt cx="940158" cy="1442434"/>
          </a:xfrm>
        </p:grpSpPr>
        <p:sp>
          <p:nvSpPr>
            <p:cNvPr id="10" name="Rectangle 9">
              <a:extLst>
                <a:ext uri="{FF2B5EF4-FFF2-40B4-BE49-F238E27FC236}">
                  <a16:creationId xmlns="" xmlns:a16="http://schemas.microsoft.com/office/drawing/2014/main" id="{4ACCDE0A-6726-4957-B304-A2E7B01DB4BA}"/>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 xmlns:a16="http://schemas.microsoft.com/office/drawing/2014/main" id="{941277A1-FBD0-4180-B51A-817FA7154E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pic>
        <p:nvPicPr>
          <p:cNvPr id="4098" name="Picture 2" descr="E:\PPS Submissions 2018-19\2nd Monthly Comp\02 Theme\14.240_Wheelie Wr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1666479"/>
            <a:ext cx="4010593" cy="35180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PPS Submissions 2018-19\7th Monthly Comp\02 Theme\09.172_En Poin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686597"/>
            <a:ext cx="20510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38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E3671CD9-2EB2-44FA-B1B8-0E457760AB3A}"/>
              </a:ext>
            </a:extLst>
          </p:cNvPr>
          <p:cNvSpPr txBox="1"/>
          <p:nvPr/>
        </p:nvSpPr>
        <p:spPr>
          <a:xfrm>
            <a:off x="960436" y="895088"/>
            <a:ext cx="2849564" cy="369332"/>
          </a:xfrm>
          <a:prstGeom prst="rect">
            <a:avLst/>
          </a:prstGeom>
          <a:noFill/>
        </p:spPr>
        <p:txBody>
          <a:bodyPr wrap="square" rtlCol="0">
            <a:spAutoFit/>
          </a:bodyPr>
          <a:lstStyle/>
          <a:p>
            <a:r>
              <a:rPr lang="en-GB" dirty="0"/>
              <a:t>Flora &amp; Fauna Category</a:t>
            </a:r>
          </a:p>
        </p:txBody>
      </p:sp>
      <p:pic>
        <p:nvPicPr>
          <p:cNvPr id="13" name="Picture 12">
            <a:extLst>
              <a:ext uri="{FF2B5EF4-FFF2-40B4-BE49-F238E27FC236}">
                <a16:creationId xmlns="" xmlns:a16="http://schemas.microsoft.com/office/drawing/2014/main" id="{354BC92C-166A-4AB9-AD7D-D709E425B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676" y="1562099"/>
            <a:ext cx="4508500" cy="3381375"/>
          </a:xfrm>
          <a:prstGeom prst="rect">
            <a:avLst/>
          </a:prstGeom>
        </p:spPr>
      </p:pic>
      <p:sp>
        <p:nvSpPr>
          <p:cNvPr id="16" name="TextBox 15">
            <a:extLst>
              <a:ext uri="{FF2B5EF4-FFF2-40B4-BE49-F238E27FC236}">
                <a16:creationId xmlns="" xmlns:a16="http://schemas.microsoft.com/office/drawing/2014/main" id="{5F14D7DC-CFCD-4984-A425-3E5280E16B68}"/>
              </a:ext>
            </a:extLst>
          </p:cNvPr>
          <p:cNvSpPr txBox="1"/>
          <p:nvPr/>
        </p:nvSpPr>
        <p:spPr>
          <a:xfrm>
            <a:off x="6543676" y="4943474"/>
            <a:ext cx="2181226" cy="646331"/>
          </a:xfrm>
          <a:prstGeom prst="rect">
            <a:avLst/>
          </a:prstGeom>
          <a:noFill/>
        </p:spPr>
        <p:txBody>
          <a:bodyPr wrap="square" rtlCol="0">
            <a:spAutoFit/>
          </a:bodyPr>
          <a:lstStyle/>
          <a:p>
            <a:r>
              <a:rPr lang="en-GB" dirty="0" smtClean="0"/>
              <a:t>Kestrel with Vole</a:t>
            </a:r>
            <a:br>
              <a:rPr lang="en-GB" dirty="0" smtClean="0"/>
            </a:br>
            <a:r>
              <a:rPr lang="en-GB" dirty="0" smtClean="0"/>
              <a:t>Trevor </a:t>
            </a:r>
            <a:r>
              <a:rPr lang="en-GB" dirty="0"/>
              <a:t>Southward</a:t>
            </a:r>
          </a:p>
        </p:txBody>
      </p:sp>
      <p:grpSp>
        <p:nvGrpSpPr>
          <p:cNvPr id="9" name="Group 8">
            <a:extLst>
              <a:ext uri="{FF2B5EF4-FFF2-40B4-BE49-F238E27FC236}">
                <a16:creationId xmlns="" xmlns:a16="http://schemas.microsoft.com/office/drawing/2014/main" id="{0B2E1757-8438-4D70-A787-90F4D0C729A8}"/>
              </a:ext>
            </a:extLst>
          </p:cNvPr>
          <p:cNvGrpSpPr/>
          <p:nvPr/>
        </p:nvGrpSpPr>
        <p:grpSpPr>
          <a:xfrm>
            <a:off x="10573555" y="0"/>
            <a:ext cx="940158" cy="1442434"/>
            <a:chOff x="10573555" y="0"/>
            <a:chExt cx="940158" cy="1442434"/>
          </a:xfrm>
        </p:grpSpPr>
        <p:sp>
          <p:nvSpPr>
            <p:cNvPr id="10" name="Rectangle 9">
              <a:extLst>
                <a:ext uri="{FF2B5EF4-FFF2-40B4-BE49-F238E27FC236}">
                  <a16:creationId xmlns="" xmlns:a16="http://schemas.microsoft.com/office/drawing/2014/main" id="{7186EB45-AB33-4106-ABD1-5EB1E3AB237E}"/>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 xmlns:a16="http://schemas.microsoft.com/office/drawing/2014/main" id="{6AB7E448-5CAE-45DA-AC4A-7BA148942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grpSp>
        <p:nvGrpSpPr>
          <p:cNvPr id="2" name="Group 1"/>
          <p:cNvGrpSpPr/>
          <p:nvPr/>
        </p:nvGrpSpPr>
        <p:grpSpPr>
          <a:xfrm>
            <a:off x="1129252" y="1562100"/>
            <a:ext cx="4525964" cy="4025357"/>
            <a:chOff x="1129252" y="1562100"/>
            <a:chExt cx="4525964" cy="4025357"/>
          </a:xfrm>
        </p:grpSpPr>
        <p:pic>
          <p:nvPicPr>
            <p:cNvPr id="1026" name="Picture 2" descr="E:\PPS Submissions 2019-20\5th Monthly Comp\03 Flora n Fauna\05.246_Eurasian Ja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9252" y="1562100"/>
              <a:ext cx="4525964" cy="33813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5F14D7DC-CFCD-4984-A425-3E5280E16B68}"/>
                </a:ext>
              </a:extLst>
            </p:cNvPr>
            <p:cNvSpPr txBox="1"/>
            <p:nvPr/>
          </p:nvSpPr>
          <p:spPr>
            <a:xfrm>
              <a:off x="1139216" y="4941126"/>
              <a:ext cx="2181226" cy="646331"/>
            </a:xfrm>
            <a:prstGeom prst="rect">
              <a:avLst/>
            </a:prstGeom>
            <a:noFill/>
          </p:spPr>
          <p:txBody>
            <a:bodyPr wrap="square" rtlCol="0">
              <a:spAutoFit/>
            </a:bodyPr>
            <a:lstStyle/>
            <a:p>
              <a:r>
                <a:rPr lang="en-GB" dirty="0" smtClean="0"/>
                <a:t>Eurasian Jay</a:t>
              </a:r>
              <a:br>
                <a:rPr lang="en-GB" dirty="0" smtClean="0"/>
              </a:br>
              <a:r>
                <a:rPr lang="en-GB" dirty="0" smtClean="0"/>
                <a:t>Ian McGill</a:t>
              </a:r>
              <a:endParaRPr lang="en-GB" dirty="0"/>
            </a:p>
          </p:txBody>
        </p:sp>
      </p:grpSp>
    </p:spTree>
    <p:extLst>
      <p:ext uri="{BB962C8B-B14F-4D97-AF65-F5344CB8AC3E}">
        <p14:creationId xmlns:p14="http://schemas.microsoft.com/office/powerpoint/2010/main" val="655655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E77E2A8A-76B7-4688-882C-0972D8553081}"/>
              </a:ext>
            </a:extLst>
          </p:cNvPr>
          <p:cNvSpPr txBox="1"/>
          <p:nvPr/>
        </p:nvSpPr>
        <p:spPr>
          <a:xfrm>
            <a:off x="960435" y="895088"/>
            <a:ext cx="2801939" cy="369332"/>
          </a:xfrm>
          <a:prstGeom prst="rect">
            <a:avLst/>
          </a:prstGeom>
          <a:noFill/>
        </p:spPr>
        <p:txBody>
          <a:bodyPr wrap="square" rtlCol="0">
            <a:spAutoFit/>
          </a:bodyPr>
          <a:lstStyle/>
          <a:p>
            <a:r>
              <a:rPr lang="en-GB" dirty="0"/>
              <a:t>Advanced Category</a:t>
            </a:r>
          </a:p>
        </p:txBody>
      </p:sp>
      <p:grpSp>
        <p:nvGrpSpPr>
          <p:cNvPr id="14" name="Group 13">
            <a:extLst>
              <a:ext uri="{FF2B5EF4-FFF2-40B4-BE49-F238E27FC236}">
                <a16:creationId xmlns="" xmlns:a16="http://schemas.microsoft.com/office/drawing/2014/main" id="{5CF68F07-509D-4992-A54F-A8F3A19893A5}"/>
              </a:ext>
            </a:extLst>
          </p:cNvPr>
          <p:cNvGrpSpPr/>
          <p:nvPr/>
        </p:nvGrpSpPr>
        <p:grpSpPr>
          <a:xfrm>
            <a:off x="1136468" y="1553121"/>
            <a:ext cx="3606981" cy="4629874"/>
            <a:chOff x="1065530" y="1304924"/>
            <a:chExt cx="3677920" cy="4821049"/>
          </a:xfrm>
        </p:grpSpPr>
        <p:pic>
          <p:nvPicPr>
            <p:cNvPr id="7" name="Picture 6">
              <a:extLst>
                <a:ext uri="{FF2B5EF4-FFF2-40B4-BE49-F238E27FC236}">
                  <a16:creationId xmlns="" xmlns:a16="http://schemas.microsoft.com/office/drawing/2014/main" id="{39F91488-2150-498B-8132-C114D37F8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30" y="1304924"/>
              <a:ext cx="3677920" cy="4148030"/>
            </a:xfrm>
            <a:prstGeom prst="rect">
              <a:avLst/>
            </a:prstGeom>
          </p:spPr>
        </p:pic>
        <p:sp>
          <p:nvSpPr>
            <p:cNvPr id="11" name="TextBox 10">
              <a:extLst>
                <a:ext uri="{FF2B5EF4-FFF2-40B4-BE49-F238E27FC236}">
                  <a16:creationId xmlns="" xmlns:a16="http://schemas.microsoft.com/office/drawing/2014/main" id="{69A7AEDA-06D5-472A-BCA7-6F9A5D2E8527}"/>
                </a:ext>
              </a:extLst>
            </p:cNvPr>
            <p:cNvSpPr txBox="1"/>
            <p:nvPr/>
          </p:nvSpPr>
          <p:spPr>
            <a:xfrm>
              <a:off x="1065530" y="5452954"/>
              <a:ext cx="2801939" cy="673019"/>
            </a:xfrm>
            <a:prstGeom prst="rect">
              <a:avLst/>
            </a:prstGeom>
            <a:noFill/>
          </p:spPr>
          <p:txBody>
            <a:bodyPr wrap="square" rtlCol="0">
              <a:spAutoFit/>
            </a:bodyPr>
            <a:lstStyle/>
            <a:p>
              <a:r>
                <a:rPr lang="en-GB" dirty="0" smtClean="0"/>
                <a:t>The Lift</a:t>
              </a:r>
              <a:br>
                <a:rPr lang="en-GB" dirty="0" smtClean="0"/>
              </a:br>
              <a:r>
                <a:rPr lang="en-GB" dirty="0" smtClean="0"/>
                <a:t>Robert </a:t>
              </a:r>
              <a:r>
                <a:rPr lang="en-GB" dirty="0"/>
                <a:t>Turley</a:t>
              </a:r>
            </a:p>
          </p:txBody>
        </p:sp>
      </p:grpSp>
      <p:grpSp>
        <p:nvGrpSpPr>
          <p:cNvPr id="13" name="Group 12">
            <a:extLst>
              <a:ext uri="{FF2B5EF4-FFF2-40B4-BE49-F238E27FC236}">
                <a16:creationId xmlns="" xmlns:a16="http://schemas.microsoft.com/office/drawing/2014/main" id="{DA638565-6B75-41F9-B049-5955AB210EC8}"/>
              </a:ext>
            </a:extLst>
          </p:cNvPr>
          <p:cNvGrpSpPr/>
          <p:nvPr/>
        </p:nvGrpSpPr>
        <p:grpSpPr>
          <a:xfrm>
            <a:off x="5575123" y="1579247"/>
            <a:ext cx="5345430" cy="4605885"/>
            <a:chOff x="5810249" y="1304924"/>
            <a:chExt cx="5530707" cy="4825127"/>
          </a:xfrm>
        </p:grpSpPr>
        <p:pic>
          <p:nvPicPr>
            <p:cNvPr id="9" name="Picture 8">
              <a:extLst>
                <a:ext uri="{FF2B5EF4-FFF2-40B4-BE49-F238E27FC236}">
                  <a16:creationId xmlns="" xmlns:a16="http://schemas.microsoft.com/office/drawing/2014/main" id="{575B08EF-6AA7-4222-AF46-0CC22774E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0249" y="1304924"/>
              <a:ext cx="5530707" cy="4148030"/>
            </a:xfrm>
            <a:prstGeom prst="rect">
              <a:avLst/>
            </a:prstGeom>
          </p:spPr>
        </p:pic>
        <p:sp>
          <p:nvSpPr>
            <p:cNvPr id="12" name="TextBox 11">
              <a:extLst>
                <a:ext uri="{FF2B5EF4-FFF2-40B4-BE49-F238E27FC236}">
                  <a16:creationId xmlns="" xmlns:a16="http://schemas.microsoft.com/office/drawing/2014/main" id="{4BBA4E80-EFEA-4A2C-9714-079DD8880002}"/>
                </a:ext>
              </a:extLst>
            </p:cNvPr>
            <p:cNvSpPr txBox="1"/>
            <p:nvPr/>
          </p:nvSpPr>
          <p:spPr>
            <a:xfrm>
              <a:off x="5810249" y="5452954"/>
              <a:ext cx="3482334" cy="677097"/>
            </a:xfrm>
            <a:prstGeom prst="rect">
              <a:avLst/>
            </a:prstGeom>
            <a:noFill/>
          </p:spPr>
          <p:txBody>
            <a:bodyPr wrap="square" rtlCol="0">
              <a:spAutoFit/>
            </a:bodyPr>
            <a:lstStyle/>
            <a:p>
              <a:r>
                <a:rPr lang="en-GB" dirty="0" smtClean="0"/>
                <a:t>Coming Up On the Outside</a:t>
              </a:r>
              <a:br>
                <a:rPr lang="en-GB" dirty="0" smtClean="0"/>
              </a:br>
              <a:r>
                <a:rPr lang="en-GB" dirty="0" smtClean="0"/>
                <a:t>Michael </a:t>
              </a:r>
              <a:r>
                <a:rPr lang="en-GB" dirty="0"/>
                <a:t>Porter</a:t>
              </a:r>
            </a:p>
          </p:txBody>
        </p:sp>
      </p:grpSp>
      <p:grpSp>
        <p:nvGrpSpPr>
          <p:cNvPr id="15" name="Group 14">
            <a:extLst>
              <a:ext uri="{FF2B5EF4-FFF2-40B4-BE49-F238E27FC236}">
                <a16:creationId xmlns="" xmlns:a16="http://schemas.microsoft.com/office/drawing/2014/main" id="{718C8DFE-E36C-41CD-8B8E-2AF035316962}"/>
              </a:ext>
            </a:extLst>
          </p:cNvPr>
          <p:cNvGrpSpPr/>
          <p:nvPr/>
        </p:nvGrpSpPr>
        <p:grpSpPr>
          <a:xfrm>
            <a:off x="10573555" y="0"/>
            <a:ext cx="940158" cy="1442434"/>
            <a:chOff x="10573555" y="0"/>
            <a:chExt cx="940158" cy="1442434"/>
          </a:xfrm>
        </p:grpSpPr>
        <p:sp>
          <p:nvSpPr>
            <p:cNvPr id="16" name="Rectangle 15">
              <a:extLst>
                <a:ext uri="{FF2B5EF4-FFF2-40B4-BE49-F238E27FC236}">
                  <a16:creationId xmlns="" xmlns:a16="http://schemas.microsoft.com/office/drawing/2014/main" id="{9A65AEC7-8C95-4597-8D3D-B7C6835096CE}"/>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 xmlns:a16="http://schemas.microsoft.com/office/drawing/2014/main" id="{2A9FB3B3-2A7A-406C-8590-84329258485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28160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66154" y="900985"/>
            <a:ext cx="5088975" cy="369332"/>
          </a:xfrm>
          <a:prstGeom prst="rect">
            <a:avLst/>
          </a:prstGeom>
          <a:noFill/>
        </p:spPr>
        <p:txBody>
          <a:bodyPr wrap="square" rtlCol="0">
            <a:spAutoFit/>
          </a:bodyPr>
          <a:lstStyle/>
          <a:p>
            <a:r>
              <a:rPr lang="en-GB" dirty="0"/>
              <a:t>Three on a Theme Competition Images….</a:t>
            </a:r>
          </a:p>
        </p:txBody>
      </p:sp>
      <p:grpSp>
        <p:nvGrpSpPr>
          <p:cNvPr id="12" name="Group 11">
            <a:extLst>
              <a:ext uri="{FF2B5EF4-FFF2-40B4-BE49-F238E27FC236}">
                <a16:creationId xmlns="" xmlns:a16="http://schemas.microsoft.com/office/drawing/2014/main" id="{6E997AE8-88DD-4450-A85C-719C5BB8426B}"/>
              </a:ext>
            </a:extLst>
          </p:cNvPr>
          <p:cNvGrpSpPr/>
          <p:nvPr/>
        </p:nvGrpSpPr>
        <p:grpSpPr>
          <a:xfrm>
            <a:off x="1099505" y="1630683"/>
            <a:ext cx="5120388" cy="3751481"/>
            <a:chOff x="1070930" y="1447801"/>
            <a:chExt cx="5120388" cy="3751481"/>
          </a:xfrm>
        </p:grpSpPr>
        <p:pic>
          <p:nvPicPr>
            <p:cNvPr id="6" name="Picture 5">
              <a:extLst>
                <a:ext uri="{FF2B5EF4-FFF2-40B4-BE49-F238E27FC236}">
                  <a16:creationId xmlns="" xmlns:a16="http://schemas.microsoft.com/office/drawing/2014/main" id="{56FA394D-C050-487F-90C8-F19A05072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30" y="1447801"/>
              <a:ext cx="5120388" cy="3105150"/>
            </a:xfrm>
            <a:prstGeom prst="rect">
              <a:avLst/>
            </a:prstGeom>
          </p:spPr>
        </p:pic>
        <p:sp>
          <p:nvSpPr>
            <p:cNvPr id="10" name="TextBox 9">
              <a:extLst>
                <a:ext uri="{FF2B5EF4-FFF2-40B4-BE49-F238E27FC236}">
                  <a16:creationId xmlns="" xmlns:a16="http://schemas.microsoft.com/office/drawing/2014/main" id="{24278212-824F-40F0-AE0D-A3ADBBB17D92}"/>
                </a:ext>
              </a:extLst>
            </p:cNvPr>
            <p:cNvSpPr txBox="1"/>
            <p:nvPr/>
          </p:nvSpPr>
          <p:spPr>
            <a:xfrm>
              <a:off x="1070930" y="4552951"/>
              <a:ext cx="2181226" cy="646331"/>
            </a:xfrm>
            <a:prstGeom prst="rect">
              <a:avLst/>
            </a:prstGeom>
            <a:noFill/>
          </p:spPr>
          <p:txBody>
            <a:bodyPr wrap="square" rtlCol="0">
              <a:spAutoFit/>
            </a:bodyPr>
            <a:lstStyle/>
            <a:p>
              <a:r>
                <a:rPr lang="en-GB" dirty="0" smtClean="0"/>
                <a:t>London at Night</a:t>
              </a:r>
              <a:br>
                <a:rPr lang="en-GB" dirty="0" smtClean="0"/>
              </a:br>
              <a:r>
                <a:rPr lang="en-GB" dirty="0" smtClean="0"/>
                <a:t>David </a:t>
              </a:r>
              <a:r>
                <a:rPr lang="en-GB" dirty="0"/>
                <a:t>Duxbury</a:t>
              </a:r>
            </a:p>
          </p:txBody>
        </p:sp>
      </p:grpSp>
      <p:grpSp>
        <p:nvGrpSpPr>
          <p:cNvPr id="13" name="Group 12">
            <a:extLst>
              <a:ext uri="{FF2B5EF4-FFF2-40B4-BE49-F238E27FC236}">
                <a16:creationId xmlns="" xmlns:a16="http://schemas.microsoft.com/office/drawing/2014/main" id="{25BE8C78-7AEA-4DC3-A279-69A7A677AE5A}"/>
              </a:ext>
            </a:extLst>
          </p:cNvPr>
          <p:cNvGrpSpPr/>
          <p:nvPr/>
        </p:nvGrpSpPr>
        <p:grpSpPr>
          <a:xfrm>
            <a:off x="6724650" y="1630682"/>
            <a:ext cx="4140201" cy="3751482"/>
            <a:chOff x="6724650" y="1447800"/>
            <a:chExt cx="4140201" cy="3751482"/>
          </a:xfrm>
        </p:grpSpPr>
        <p:pic>
          <p:nvPicPr>
            <p:cNvPr id="9" name="Picture 8">
              <a:extLst>
                <a:ext uri="{FF2B5EF4-FFF2-40B4-BE49-F238E27FC236}">
                  <a16:creationId xmlns="" xmlns:a16="http://schemas.microsoft.com/office/drawing/2014/main" id="{EBEAC80E-41A2-44E1-8EAD-75CDB03F3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650" y="1447800"/>
              <a:ext cx="4140201" cy="3105151"/>
            </a:xfrm>
            <a:prstGeom prst="rect">
              <a:avLst/>
            </a:prstGeom>
          </p:spPr>
        </p:pic>
        <p:sp>
          <p:nvSpPr>
            <p:cNvPr id="11" name="TextBox 10">
              <a:extLst>
                <a:ext uri="{FF2B5EF4-FFF2-40B4-BE49-F238E27FC236}">
                  <a16:creationId xmlns="" xmlns:a16="http://schemas.microsoft.com/office/drawing/2014/main" id="{E3D65913-1C87-439F-9731-D1DF6E32BB6D}"/>
                </a:ext>
              </a:extLst>
            </p:cNvPr>
            <p:cNvSpPr txBox="1"/>
            <p:nvPr/>
          </p:nvSpPr>
          <p:spPr>
            <a:xfrm>
              <a:off x="6724650" y="4552951"/>
              <a:ext cx="2181226" cy="646331"/>
            </a:xfrm>
            <a:prstGeom prst="rect">
              <a:avLst/>
            </a:prstGeom>
            <a:noFill/>
          </p:spPr>
          <p:txBody>
            <a:bodyPr wrap="square" rtlCol="0">
              <a:spAutoFit/>
            </a:bodyPr>
            <a:lstStyle/>
            <a:p>
              <a:r>
                <a:rPr lang="en-GB" dirty="0" smtClean="0"/>
                <a:t>Pip</a:t>
              </a:r>
              <a:br>
                <a:rPr lang="en-GB" dirty="0" smtClean="0"/>
              </a:br>
              <a:r>
                <a:rPr lang="en-GB" dirty="0" smtClean="0"/>
                <a:t>Helen </a:t>
              </a:r>
              <a:r>
                <a:rPr lang="en-GB" dirty="0"/>
                <a:t>Hatch</a:t>
              </a:r>
            </a:p>
          </p:txBody>
        </p:sp>
      </p:grpSp>
      <p:grpSp>
        <p:nvGrpSpPr>
          <p:cNvPr id="14" name="Group 13">
            <a:extLst>
              <a:ext uri="{FF2B5EF4-FFF2-40B4-BE49-F238E27FC236}">
                <a16:creationId xmlns="" xmlns:a16="http://schemas.microsoft.com/office/drawing/2014/main" id="{D8C9A62A-F246-46BD-B1A3-62C9F7BC3348}"/>
              </a:ext>
            </a:extLst>
          </p:cNvPr>
          <p:cNvGrpSpPr/>
          <p:nvPr/>
        </p:nvGrpSpPr>
        <p:grpSpPr>
          <a:xfrm>
            <a:off x="10573555" y="0"/>
            <a:ext cx="940158" cy="1442434"/>
            <a:chOff x="10573555" y="0"/>
            <a:chExt cx="940158" cy="1442434"/>
          </a:xfrm>
        </p:grpSpPr>
        <p:sp>
          <p:nvSpPr>
            <p:cNvPr id="15" name="Rectangle 14">
              <a:extLst>
                <a:ext uri="{FF2B5EF4-FFF2-40B4-BE49-F238E27FC236}">
                  <a16:creationId xmlns="" xmlns:a16="http://schemas.microsoft.com/office/drawing/2014/main" id="{244D6A69-5F5A-455F-9E9D-478C9255800B}"/>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 xmlns:a16="http://schemas.microsoft.com/office/drawing/2014/main" id="{50FB7C61-2CF9-4D0B-94AC-E10FB9C8D6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23139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943223" y="386438"/>
            <a:ext cx="9404723" cy="8803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2"/>
                </a:solidFill>
              </a:rPr>
              <a:t>Equipment we use and Setup</a:t>
            </a:r>
          </a:p>
        </p:txBody>
      </p:sp>
      <p:sp>
        <p:nvSpPr>
          <p:cNvPr id="6" name="Content Placeholder 2"/>
          <p:cNvSpPr txBox="1">
            <a:spLocks/>
          </p:cNvSpPr>
          <p:nvPr/>
        </p:nvSpPr>
        <p:spPr>
          <a:xfrm>
            <a:off x="981323" y="1152525"/>
            <a:ext cx="8946541" cy="45243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buNone/>
            </a:pPr>
            <a:r>
              <a:rPr lang="en-US" sz="1600" dirty="0">
                <a:latin typeface="+mn-lt"/>
              </a:rPr>
              <a:t>The best camera is the one you have! You do not need expensive cameras, lenses and tripods to take good photographs. But, you need to know how to use them and their limitations when conditions are difficult. </a:t>
            </a:r>
          </a:p>
          <a:p>
            <a:pPr marL="0" indent="0">
              <a:lnSpc>
                <a:spcPct val="120000"/>
              </a:lnSpc>
              <a:buNone/>
            </a:pPr>
            <a:r>
              <a:rPr lang="en-US" sz="1600" dirty="0">
                <a:latin typeface="+mn-lt"/>
              </a:rPr>
              <a:t>Oh and you need a good eye for an interesting picture!!</a:t>
            </a:r>
          </a:p>
          <a:p>
            <a:pPr marL="0" indent="0">
              <a:lnSpc>
                <a:spcPct val="120000"/>
              </a:lnSpc>
              <a:buNone/>
            </a:pPr>
            <a:r>
              <a:rPr lang="en-US" sz="1600" dirty="0">
                <a:latin typeface="+mn-lt"/>
              </a:rPr>
              <a:t>This is some of the equipment we use:</a:t>
            </a:r>
          </a:p>
          <a:p>
            <a:pPr lvl="1">
              <a:lnSpc>
                <a:spcPct val="120000"/>
              </a:lnSpc>
              <a:buFont typeface="Wingdings" panose="05000000000000000000" pitchFamily="2" charset="2"/>
              <a:buChar char="Ø"/>
            </a:pPr>
            <a:r>
              <a:rPr lang="en-US" sz="1400" dirty="0">
                <a:latin typeface="+mn-lt"/>
              </a:rPr>
              <a:t>Cameras: Bridge, DSLR, Mirrorless, Compact</a:t>
            </a:r>
          </a:p>
          <a:p>
            <a:pPr lvl="1">
              <a:lnSpc>
                <a:spcPct val="120000"/>
              </a:lnSpc>
              <a:buFont typeface="Wingdings" panose="05000000000000000000" pitchFamily="2" charset="2"/>
              <a:buChar char="Ø"/>
            </a:pPr>
            <a:r>
              <a:rPr lang="en-US" sz="1400" dirty="0">
                <a:latin typeface="+mn-lt"/>
              </a:rPr>
              <a:t>Lenses: Macro, Prime, Zoom, Telephoto Tilt &amp; Shift</a:t>
            </a:r>
          </a:p>
          <a:p>
            <a:pPr lvl="1">
              <a:lnSpc>
                <a:spcPct val="120000"/>
              </a:lnSpc>
              <a:buFont typeface="Wingdings" panose="05000000000000000000" pitchFamily="2" charset="2"/>
              <a:buChar char="Ø"/>
            </a:pPr>
            <a:r>
              <a:rPr lang="en-US" sz="1400" dirty="0">
                <a:latin typeface="+mn-lt"/>
              </a:rPr>
              <a:t>Studio Lights, Light Boxes, Speed-lights</a:t>
            </a:r>
          </a:p>
          <a:p>
            <a:pPr lvl="1">
              <a:lnSpc>
                <a:spcPct val="120000"/>
              </a:lnSpc>
              <a:buFont typeface="Wingdings" panose="05000000000000000000" pitchFamily="2" charset="2"/>
              <a:buChar char="Ø"/>
            </a:pPr>
            <a:r>
              <a:rPr lang="en-US" sz="1400" dirty="0">
                <a:latin typeface="+mn-lt"/>
              </a:rPr>
              <a:t>Tripods, Monopods</a:t>
            </a:r>
          </a:p>
          <a:p>
            <a:pPr lvl="1">
              <a:lnSpc>
                <a:spcPct val="120000"/>
              </a:lnSpc>
              <a:buFont typeface="Wingdings" panose="05000000000000000000" pitchFamily="2" charset="2"/>
              <a:buChar char="Ø"/>
            </a:pPr>
            <a:r>
              <a:rPr lang="en-US" sz="1400" dirty="0">
                <a:latin typeface="+mn-lt"/>
              </a:rPr>
              <a:t>Filters ND, Polarizing</a:t>
            </a:r>
          </a:p>
          <a:p>
            <a:pPr lvl="1">
              <a:lnSpc>
                <a:spcPct val="120000"/>
              </a:lnSpc>
              <a:buFont typeface="Wingdings" panose="05000000000000000000" pitchFamily="2" charset="2"/>
              <a:buChar char="Ø"/>
            </a:pPr>
            <a:r>
              <a:rPr lang="en-US" sz="1400" dirty="0">
                <a:latin typeface="+mn-lt"/>
              </a:rPr>
              <a:t>Reflectors</a:t>
            </a:r>
          </a:p>
          <a:p>
            <a:pPr lvl="1">
              <a:lnSpc>
                <a:spcPct val="120000"/>
              </a:lnSpc>
              <a:buFont typeface="Wingdings" panose="05000000000000000000" pitchFamily="2" charset="2"/>
              <a:buChar char="Ø"/>
            </a:pPr>
            <a:r>
              <a:rPr lang="en-US" sz="1400" dirty="0">
                <a:latin typeface="+mn-lt"/>
              </a:rPr>
              <a:t>Computers &amp; Application Software</a:t>
            </a:r>
            <a:br>
              <a:rPr lang="en-US" sz="1400" dirty="0">
                <a:latin typeface="+mn-lt"/>
              </a:rPr>
            </a:br>
            <a:r>
              <a:rPr lang="en-US" sz="1400" dirty="0">
                <a:latin typeface="+mn-lt"/>
              </a:rPr>
              <a:t/>
            </a:r>
            <a:br>
              <a:rPr lang="en-US" sz="1400" dirty="0">
                <a:latin typeface="+mn-lt"/>
              </a:rPr>
            </a:br>
            <a:endParaRPr lang="en-US" sz="1400" dirty="0">
              <a:latin typeface="+mn-lt"/>
            </a:endParaRPr>
          </a:p>
        </p:txBody>
      </p:sp>
      <p:pic>
        <p:nvPicPr>
          <p:cNvPr id="3" name="Picture 2">
            <a:extLst>
              <a:ext uri="{FF2B5EF4-FFF2-40B4-BE49-F238E27FC236}">
                <a16:creationId xmlns="" xmlns:a16="http://schemas.microsoft.com/office/drawing/2014/main" id="{28EB8DCE-62C3-486E-A97C-6D1D3E8CA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392" y="1892235"/>
            <a:ext cx="3999972" cy="4152220"/>
          </a:xfrm>
          <a:prstGeom prst="rect">
            <a:avLst/>
          </a:prstGeom>
        </p:spPr>
      </p:pic>
      <p:grpSp>
        <p:nvGrpSpPr>
          <p:cNvPr id="7" name="Group 6">
            <a:extLst>
              <a:ext uri="{FF2B5EF4-FFF2-40B4-BE49-F238E27FC236}">
                <a16:creationId xmlns="" xmlns:a16="http://schemas.microsoft.com/office/drawing/2014/main" id="{5BF6F56F-C829-4FE9-8F1E-B42A17199024}"/>
              </a:ext>
            </a:extLst>
          </p:cNvPr>
          <p:cNvGrpSpPr/>
          <p:nvPr/>
        </p:nvGrpSpPr>
        <p:grpSpPr>
          <a:xfrm>
            <a:off x="10573555" y="0"/>
            <a:ext cx="940158" cy="1442434"/>
            <a:chOff x="10573555" y="0"/>
            <a:chExt cx="940158" cy="1442434"/>
          </a:xfrm>
        </p:grpSpPr>
        <p:sp>
          <p:nvSpPr>
            <p:cNvPr id="8" name="Rectangle 7">
              <a:extLst>
                <a:ext uri="{FF2B5EF4-FFF2-40B4-BE49-F238E27FC236}">
                  <a16:creationId xmlns="" xmlns:a16="http://schemas.microsoft.com/office/drawing/2014/main" id="{0843504D-2DAA-46C6-94FF-5E5C4D3EF078}"/>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A0ED3B09-A2EB-4C2B-A8A9-80A439A3C5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347319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943223" y="386438"/>
            <a:ext cx="9404723" cy="8803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2"/>
                </a:solidFill>
              </a:rPr>
              <a:t>The things you need to set</a:t>
            </a:r>
          </a:p>
        </p:txBody>
      </p:sp>
      <p:sp>
        <p:nvSpPr>
          <p:cNvPr id="6" name="Content Placeholder 2"/>
          <p:cNvSpPr txBox="1">
            <a:spLocks/>
          </p:cNvSpPr>
          <p:nvPr/>
        </p:nvSpPr>
        <p:spPr>
          <a:xfrm>
            <a:off x="981322" y="1152524"/>
            <a:ext cx="8197847" cy="51339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buNone/>
            </a:pPr>
            <a:r>
              <a:rPr lang="en-US" sz="1600" dirty="0">
                <a:latin typeface="+mn-lt"/>
              </a:rPr>
              <a:t>There are only three basic things to control on your camera when you take a picture.</a:t>
            </a:r>
          </a:p>
          <a:p>
            <a:pPr>
              <a:lnSpc>
                <a:spcPct val="120000"/>
              </a:lnSpc>
              <a:buFont typeface="Wingdings" panose="05000000000000000000" pitchFamily="2" charset="2"/>
              <a:buChar char="Ø"/>
            </a:pPr>
            <a:r>
              <a:rPr lang="en-US" sz="1600" dirty="0">
                <a:latin typeface="+mn-lt"/>
              </a:rPr>
              <a:t>Aperture</a:t>
            </a:r>
            <a:br>
              <a:rPr lang="en-US" sz="1600" dirty="0">
                <a:latin typeface="+mn-lt"/>
              </a:rPr>
            </a:br>
            <a:r>
              <a:rPr lang="en-US" sz="1600" dirty="0">
                <a:latin typeface="+mn-lt"/>
              </a:rPr>
              <a:t>The amount of light the lens lets through (size of the hole or F stop).</a:t>
            </a:r>
            <a:br>
              <a:rPr lang="en-US" sz="1600" dirty="0">
                <a:latin typeface="+mn-lt"/>
              </a:rPr>
            </a:br>
            <a:r>
              <a:rPr lang="en-US" sz="1600" dirty="0">
                <a:latin typeface="+mn-lt"/>
              </a:rPr>
              <a:t>F2.8 (big hole) up to F22 (little hole). This also affects the amount of </a:t>
            </a:r>
            <a:br>
              <a:rPr lang="en-US" sz="1600" dirty="0">
                <a:latin typeface="+mn-lt"/>
              </a:rPr>
            </a:br>
            <a:r>
              <a:rPr lang="en-US" sz="1600" dirty="0">
                <a:latin typeface="+mn-lt"/>
              </a:rPr>
              <a:t>the image in focus (depth of field) </a:t>
            </a:r>
          </a:p>
          <a:p>
            <a:pPr>
              <a:lnSpc>
                <a:spcPct val="120000"/>
              </a:lnSpc>
              <a:buFont typeface="Wingdings" panose="05000000000000000000" pitchFamily="2" charset="2"/>
              <a:buChar char="Ø"/>
            </a:pPr>
            <a:r>
              <a:rPr lang="en-US" sz="1600" dirty="0">
                <a:latin typeface="+mn-lt"/>
              </a:rPr>
              <a:t>Speed</a:t>
            </a:r>
            <a:br>
              <a:rPr lang="en-US" sz="1600" dirty="0">
                <a:latin typeface="+mn-lt"/>
              </a:rPr>
            </a:br>
            <a:r>
              <a:rPr lang="en-US" sz="1600" dirty="0">
                <a:latin typeface="+mn-lt"/>
              </a:rPr>
              <a:t>How fast the camera shutter needs to be. 1/5000sec up to </a:t>
            </a:r>
            <a:r>
              <a:rPr lang="en-US" sz="1600" dirty="0" smtClean="0">
                <a:latin typeface="+mn-lt"/>
              </a:rPr>
              <a:t>30sec. </a:t>
            </a:r>
            <a:r>
              <a:rPr lang="en-US" sz="1600" dirty="0">
                <a:latin typeface="+mn-lt"/>
              </a:rPr>
              <a:t/>
            </a:r>
            <a:br>
              <a:rPr lang="en-US" sz="1600" dirty="0">
                <a:latin typeface="+mn-lt"/>
              </a:rPr>
            </a:br>
            <a:r>
              <a:rPr lang="en-US" sz="1600" dirty="0">
                <a:latin typeface="+mn-lt"/>
              </a:rPr>
              <a:t>This can affect how blurred your subject may be</a:t>
            </a:r>
          </a:p>
          <a:p>
            <a:pPr>
              <a:lnSpc>
                <a:spcPct val="120000"/>
              </a:lnSpc>
              <a:buFont typeface="Wingdings" panose="05000000000000000000" pitchFamily="2" charset="2"/>
              <a:buChar char="Ø"/>
            </a:pPr>
            <a:r>
              <a:rPr lang="en-US" sz="1600" dirty="0">
                <a:latin typeface="+mn-lt"/>
              </a:rPr>
              <a:t>ISO</a:t>
            </a:r>
            <a:br>
              <a:rPr lang="en-US" sz="1600" dirty="0">
                <a:latin typeface="+mn-lt"/>
              </a:rPr>
            </a:br>
            <a:r>
              <a:rPr lang="en-US" sz="1600" dirty="0">
                <a:latin typeface="+mn-lt"/>
              </a:rPr>
              <a:t>How sensitive you want the camera to be. ISO100 up to ISO12000.</a:t>
            </a:r>
            <a:br>
              <a:rPr lang="en-US" sz="1600" dirty="0">
                <a:latin typeface="+mn-lt"/>
              </a:rPr>
            </a:br>
            <a:r>
              <a:rPr lang="en-US" sz="1600" dirty="0">
                <a:latin typeface="+mn-lt"/>
              </a:rPr>
              <a:t>ISO100 for full daylight / ISO6000 at night, but this affects image quality. </a:t>
            </a:r>
          </a:p>
          <a:p>
            <a:pPr marL="0" indent="0">
              <a:lnSpc>
                <a:spcPct val="120000"/>
              </a:lnSpc>
              <a:buNone/>
            </a:pPr>
            <a:r>
              <a:rPr lang="en-US" sz="1600" dirty="0">
                <a:latin typeface="+mn-lt"/>
              </a:rPr>
              <a:t>But getting the balance right for the situation you are in is the tricky bit! </a:t>
            </a:r>
            <a:br>
              <a:rPr lang="en-US" sz="1600" dirty="0">
                <a:latin typeface="+mn-lt"/>
              </a:rPr>
            </a:br>
            <a:r>
              <a:rPr lang="en-US" sz="1600" dirty="0">
                <a:latin typeface="+mn-lt"/>
              </a:rPr>
              <a:t>This is where skill and experience is required, some of the other controls on the camera and other bits of equipment e.g. Flash, Tripod, Filters, Reflectors.</a:t>
            </a:r>
          </a:p>
          <a:p>
            <a:pPr marL="0" indent="0">
              <a:lnSpc>
                <a:spcPct val="120000"/>
              </a:lnSpc>
              <a:buNone/>
            </a:pPr>
            <a:r>
              <a:rPr lang="en-US" sz="1600" dirty="0">
                <a:latin typeface="+mn-lt"/>
              </a:rPr>
              <a:t/>
            </a:r>
            <a:br>
              <a:rPr lang="en-US" sz="1600" dirty="0">
                <a:latin typeface="+mn-lt"/>
              </a:rPr>
            </a:br>
            <a:r>
              <a:rPr lang="en-US" sz="1600" dirty="0">
                <a:latin typeface="+mn-lt"/>
              </a:rPr>
              <a:t/>
            </a:r>
            <a:br>
              <a:rPr lang="en-US" sz="1600" dirty="0">
                <a:latin typeface="+mn-lt"/>
              </a:rPr>
            </a:br>
            <a:endParaRPr lang="en-US" sz="1600" dirty="0">
              <a:latin typeface="+mn-lt"/>
            </a:endParaRPr>
          </a:p>
        </p:txBody>
      </p:sp>
      <p:pic>
        <p:nvPicPr>
          <p:cNvPr id="3" name="Picture 2">
            <a:extLst>
              <a:ext uri="{FF2B5EF4-FFF2-40B4-BE49-F238E27FC236}">
                <a16:creationId xmlns="" xmlns:a16="http://schemas.microsoft.com/office/drawing/2014/main" id="{9CBB0F91-CDF8-470E-A742-7A9509A733AA}"/>
              </a:ext>
            </a:extLst>
          </p:cNvPr>
          <p:cNvPicPr>
            <a:picLocks noChangeAspect="1"/>
          </p:cNvPicPr>
          <p:nvPr/>
        </p:nvPicPr>
        <p:blipFill rotWithShape="1">
          <a:blip r:embed="rId3">
            <a:extLst>
              <a:ext uri="{28A0092B-C50C-407E-A947-70E740481C1C}">
                <a14:useLocalDpi xmlns:a14="http://schemas.microsoft.com/office/drawing/2010/main" val="0"/>
              </a:ext>
            </a:extLst>
          </a:blip>
          <a:srcRect l="5001" t="11639" r="2858" b="15606"/>
          <a:stretch/>
        </p:blipFill>
        <p:spPr>
          <a:xfrm>
            <a:off x="8750807" y="3429001"/>
            <a:ext cx="3065509" cy="1222130"/>
          </a:xfrm>
          <a:prstGeom prst="rect">
            <a:avLst/>
          </a:prstGeom>
        </p:spPr>
      </p:pic>
      <p:pic>
        <p:nvPicPr>
          <p:cNvPr id="7" name="Picture 6">
            <a:extLst>
              <a:ext uri="{FF2B5EF4-FFF2-40B4-BE49-F238E27FC236}">
                <a16:creationId xmlns="" xmlns:a16="http://schemas.microsoft.com/office/drawing/2014/main" id="{60F59842-FBCE-4414-B83D-092B983AF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0807" y="1894311"/>
            <a:ext cx="3057453" cy="1394011"/>
          </a:xfrm>
          <a:prstGeom prst="rect">
            <a:avLst/>
          </a:prstGeom>
        </p:spPr>
      </p:pic>
      <p:grpSp>
        <p:nvGrpSpPr>
          <p:cNvPr id="8" name="Group 7">
            <a:extLst>
              <a:ext uri="{FF2B5EF4-FFF2-40B4-BE49-F238E27FC236}">
                <a16:creationId xmlns="" xmlns:a16="http://schemas.microsoft.com/office/drawing/2014/main" id="{2E9DD401-45FD-4305-9AB6-DC2BDC7B7B15}"/>
              </a:ext>
            </a:extLst>
          </p:cNvPr>
          <p:cNvGrpSpPr/>
          <p:nvPr/>
        </p:nvGrpSpPr>
        <p:grpSpPr>
          <a:xfrm>
            <a:off x="10573555" y="0"/>
            <a:ext cx="940158" cy="1442434"/>
            <a:chOff x="10573555" y="0"/>
            <a:chExt cx="940158" cy="1442434"/>
          </a:xfrm>
        </p:grpSpPr>
        <p:sp>
          <p:nvSpPr>
            <p:cNvPr id="9" name="Rectangle 8">
              <a:extLst>
                <a:ext uri="{FF2B5EF4-FFF2-40B4-BE49-F238E27FC236}">
                  <a16:creationId xmlns="" xmlns:a16="http://schemas.microsoft.com/office/drawing/2014/main" id="{A7804122-74F0-48FE-85B7-AF6D458AC192}"/>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546AE8CE-BD43-4947-988A-D7544A0BE2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131625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386043"/>
            <a:ext cx="9404723" cy="718857"/>
          </a:xfrm>
        </p:spPr>
        <p:txBody>
          <a:bodyPr/>
          <a:lstStyle/>
          <a:p>
            <a:r>
              <a:rPr lang="en-GB" sz="4000">
                <a:solidFill>
                  <a:schemeClr val="accent2"/>
                </a:solidFill>
              </a:rPr>
              <a:t>A Brief history </a:t>
            </a:r>
            <a:endParaRPr lang="en-GB" sz="4000" dirty="0">
              <a:solidFill>
                <a:schemeClr val="accent2"/>
              </a:solidFill>
            </a:endParaRPr>
          </a:p>
        </p:txBody>
      </p:sp>
      <p:sp>
        <p:nvSpPr>
          <p:cNvPr id="3" name="Content Placeholder 2"/>
          <p:cNvSpPr>
            <a:spLocks noGrp="1"/>
          </p:cNvSpPr>
          <p:nvPr>
            <p:ph idx="1"/>
          </p:nvPr>
        </p:nvSpPr>
        <p:spPr>
          <a:xfrm>
            <a:off x="1077188" y="1281929"/>
            <a:ext cx="8947150" cy="4195762"/>
          </a:xfrm>
        </p:spPr>
        <p:txBody>
          <a:bodyPr>
            <a:normAutofit fontScale="92500" lnSpcReduction="20000"/>
          </a:bodyPr>
          <a:lstStyle/>
          <a:p>
            <a:pPr marL="0" indent="0">
              <a:buNone/>
            </a:pPr>
            <a:r>
              <a:rPr lang="en-GB" sz="1700" dirty="0">
                <a:latin typeface="+mn-lt"/>
              </a:rPr>
              <a:t>Preston Camera Club was founded on the 14</a:t>
            </a:r>
            <a:r>
              <a:rPr lang="en-GB" sz="1700" baseline="30000" dirty="0">
                <a:latin typeface="+mn-lt"/>
              </a:rPr>
              <a:t>th</a:t>
            </a:r>
            <a:r>
              <a:rPr lang="en-GB" sz="1700" dirty="0">
                <a:latin typeface="+mn-lt"/>
              </a:rPr>
              <a:t> November 1905.</a:t>
            </a:r>
            <a:br>
              <a:rPr lang="en-GB" sz="1700" dirty="0">
                <a:latin typeface="+mn-lt"/>
              </a:rPr>
            </a:br>
            <a:endParaRPr lang="en-GB" sz="1700" dirty="0">
              <a:latin typeface="+mn-lt"/>
            </a:endParaRPr>
          </a:p>
          <a:p>
            <a:pPr marL="0" indent="0">
              <a:buNone/>
            </a:pPr>
            <a:r>
              <a:rPr lang="en-GB" sz="1700" dirty="0">
                <a:latin typeface="+mn-lt"/>
              </a:rPr>
              <a:t>The original members were from the Preston Scientific Society who wanted a society for photography. Professional and amateur photographers </a:t>
            </a:r>
            <a:r>
              <a:rPr lang="en-GB" sz="1700" dirty="0" smtClean="0">
                <a:latin typeface="+mn-lt"/>
              </a:rPr>
              <a:t>were </a:t>
            </a:r>
            <a:r>
              <a:rPr lang="en-GB" sz="1700" dirty="0">
                <a:latin typeface="+mn-lt"/>
              </a:rPr>
              <a:t>attracted to the club which held lectures, competitions and events with the aim of promoting photography.</a:t>
            </a:r>
            <a:br>
              <a:rPr lang="en-GB" sz="1700" dirty="0">
                <a:latin typeface="+mn-lt"/>
              </a:rPr>
            </a:br>
            <a:r>
              <a:rPr lang="en-GB" sz="1700" dirty="0">
                <a:latin typeface="+mn-lt"/>
              </a:rPr>
              <a:t> </a:t>
            </a:r>
            <a:br>
              <a:rPr lang="en-GB" sz="1700" dirty="0">
                <a:latin typeface="+mn-lt"/>
              </a:rPr>
            </a:br>
            <a:r>
              <a:rPr lang="en-GB" sz="1700" dirty="0">
                <a:latin typeface="+mn-lt"/>
              </a:rPr>
              <a:t>For over half a century the Club met at Stanley Chambers on Lancaster Road. During this time the club took part in regional and national competitions where it became known for its natural history and portrait photography. </a:t>
            </a:r>
            <a:br>
              <a:rPr lang="en-GB" sz="1700" dirty="0">
                <a:latin typeface="+mn-lt"/>
              </a:rPr>
            </a:br>
            <a:r>
              <a:rPr lang="en-GB" sz="1700" dirty="0">
                <a:latin typeface="+mn-lt"/>
              </a:rPr>
              <a:t/>
            </a:r>
            <a:br>
              <a:rPr lang="en-GB" sz="1700" dirty="0">
                <a:latin typeface="+mn-lt"/>
              </a:rPr>
            </a:br>
            <a:r>
              <a:rPr lang="en-GB" sz="1700" dirty="0">
                <a:latin typeface="+mn-lt"/>
              </a:rPr>
              <a:t>Some members achieving notoriety; natural history photographer Joseph Speed, who was the first to capture the flight of a bumble bee at 1/5000th of a second, the photo-journalist Noel Combes and art photographer Jack Nicholson.</a:t>
            </a:r>
            <a:br>
              <a:rPr lang="en-GB" sz="1700" dirty="0">
                <a:latin typeface="+mn-lt"/>
              </a:rPr>
            </a:br>
            <a:endParaRPr lang="en-GB" sz="1700" dirty="0">
              <a:latin typeface="+mn-lt"/>
            </a:endParaRPr>
          </a:p>
          <a:p>
            <a:pPr marL="0" indent="0">
              <a:buNone/>
            </a:pPr>
            <a:r>
              <a:rPr lang="en-GB" sz="1700" dirty="0">
                <a:latin typeface="+mn-lt"/>
              </a:rPr>
              <a:t>Preston </a:t>
            </a:r>
            <a:r>
              <a:rPr lang="en-GB" sz="1700" dirty="0">
                <a:solidFill>
                  <a:schemeClr val="accent2"/>
                </a:solidFill>
                <a:latin typeface="+mn-lt"/>
              </a:rPr>
              <a:t>Photographic</a:t>
            </a:r>
            <a:r>
              <a:rPr lang="en-GB" sz="1700" dirty="0">
                <a:latin typeface="+mn-lt"/>
              </a:rPr>
              <a:t> Society as it is now </a:t>
            </a:r>
            <a:r>
              <a:rPr lang="en-GB" sz="1700" dirty="0" smtClean="0">
                <a:latin typeface="+mn-lt"/>
              </a:rPr>
              <a:t>known, </a:t>
            </a:r>
            <a:r>
              <a:rPr lang="en-GB" sz="1700" dirty="0">
                <a:latin typeface="+mn-lt"/>
              </a:rPr>
              <a:t>is a member of the Lancashire and Cheshire Photographic Union (L&amp;CPU), which </a:t>
            </a:r>
            <a:r>
              <a:rPr lang="en-GB" sz="1700" dirty="0" smtClean="0">
                <a:latin typeface="+mn-lt"/>
              </a:rPr>
              <a:t>is </a:t>
            </a:r>
            <a:r>
              <a:rPr lang="en-GB" sz="1700" dirty="0">
                <a:latin typeface="+mn-lt"/>
              </a:rPr>
              <a:t>turn in a member of the Photographic Alliance of Great Britain (PAGB). We have about 72 members ranging in age from 24 to 70 </a:t>
            </a:r>
            <a:r>
              <a:rPr lang="en-GB" sz="1700" dirty="0" smtClean="0">
                <a:latin typeface="+mn-lt"/>
              </a:rPr>
              <a:t>covering the full range of abilities from </a:t>
            </a:r>
            <a:r>
              <a:rPr lang="en-GB" sz="1700" dirty="0">
                <a:latin typeface="+mn-lt"/>
              </a:rPr>
              <a:t>beginners to professional photographers.</a:t>
            </a:r>
          </a:p>
          <a:p>
            <a:endParaRPr lang="en-GB" dirty="0">
              <a:latin typeface="+mn-lt"/>
            </a:endParaRPr>
          </a:p>
        </p:txBody>
      </p:sp>
      <p:grpSp>
        <p:nvGrpSpPr>
          <p:cNvPr id="8" name="Group 7">
            <a:extLst>
              <a:ext uri="{FF2B5EF4-FFF2-40B4-BE49-F238E27FC236}">
                <a16:creationId xmlns="" xmlns:a16="http://schemas.microsoft.com/office/drawing/2014/main" id="{AC1CDD07-6AAB-419A-B891-DAC9FA7C09D5}"/>
              </a:ext>
            </a:extLst>
          </p:cNvPr>
          <p:cNvGrpSpPr/>
          <p:nvPr/>
        </p:nvGrpSpPr>
        <p:grpSpPr>
          <a:xfrm>
            <a:off x="10573555" y="-2902"/>
            <a:ext cx="940158" cy="1442434"/>
            <a:chOff x="10573555" y="0"/>
            <a:chExt cx="940158" cy="1442434"/>
          </a:xfrm>
        </p:grpSpPr>
        <p:sp>
          <p:nvSpPr>
            <p:cNvPr id="9" name="Rectangle 8">
              <a:extLst>
                <a:ext uri="{FF2B5EF4-FFF2-40B4-BE49-F238E27FC236}">
                  <a16:creationId xmlns="" xmlns:a16="http://schemas.microsoft.com/office/drawing/2014/main" id="{7497C408-5AF9-42B3-B22D-C79336FC6E64}"/>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0B05B756-F9C6-4B46-8997-56BF9600D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3015957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943223" y="386438"/>
            <a:ext cx="9404723" cy="8803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2"/>
                </a:solidFill>
              </a:rPr>
              <a:t>Post Processing / Editing……</a:t>
            </a:r>
          </a:p>
        </p:txBody>
      </p:sp>
      <p:sp>
        <p:nvSpPr>
          <p:cNvPr id="6" name="Content Placeholder 2"/>
          <p:cNvSpPr txBox="1">
            <a:spLocks/>
          </p:cNvSpPr>
          <p:nvPr/>
        </p:nvSpPr>
        <p:spPr>
          <a:xfrm>
            <a:off x="981322" y="1152525"/>
            <a:ext cx="8496785" cy="27354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buNone/>
            </a:pPr>
            <a:r>
              <a:rPr lang="en-US" sz="1600" dirty="0">
                <a:latin typeface="+mn-lt"/>
              </a:rPr>
              <a:t>You can download and edit pictures afterwards on a computer using </a:t>
            </a:r>
            <a:r>
              <a:rPr lang="en-US" sz="1600" dirty="0" smtClean="0">
                <a:latin typeface="+mn-lt"/>
              </a:rPr>
              <a:t>Adobe </a:t>
            </a:r>
            <a:r>
              <a:rPr lang="en-US" sz="1600" dirty="0">
                <a:latin typeface="+mn-lt"/>
              </a:rPr>
              <a:t>Lightroom, Photoshop, Elements or other editing suites Nikon NX/DX, Cyberlink Photo </a:t>
            </a:r>
            <a:r>
              <a:rPr lang="en-US" sz="1600" dirty="0" smtClean="0">
                <a:latin typeface="+mn-lt"/>
              </a:rPr>
              <a:t>Director, Portrait Pro.</a:t>
            </a:r>
            <a:r>
              <a:rPr lang="en-US" sz="1600" dirty="0">
                <a:latin typeface="+mn-lt"/>
              </a:rPr>
              <a:t/>
            </a:r>
            <a:br>
              <a:rPr lang="en-US" sz="1600" dirty="0">
                <a:latin typeface="+mn-lt"/>
              </a:rPr>
            </a:br>
            <a:r>
              <a:rPr lang="en-US" sz="1600" dirty="0">
                <a:latin typeface="+mn-lt"/>
              </a:rPr>
              <a:t> </a:t>
            </a:r>
            <a:br>
              <a:rPr lang="en-US" sz="1600" dirty="0">
                <a:latin typeface="+mn-lt"/>
              </a:rPr>
            </a:br>
            <a:r>
              <a:rPr lang="en-US" sz="1600" dirty="0">
                <a:latin typeface="+mn-lt"/>
              </a:rPr>
              <a:t>These allow you to modify the pictures you have taken. Make them lighter/darker, colours stronger, crop them to a size you want, change colours mask items out </a:t>
            </a:r>
            <a:r>
              <a:rPr lang="en-US" sz="1600" dirty="0" err="1">
                <a:latin typeface="+mn-lt"/>
              </a:rPr>
              <a:t>etc</a:t>
            </a:r>
            <a:r>
              <a:rPr lang="en-US" sz="1600" dirty="0">
                <a:latin typeface="+mn-lt"/>
              </a:rPr>
              <a:t>…..Then print them off!</a:t>
            </a:r>
          </a:p>
          <a:p>
            <a:pPr marL="0" indent="0">
              <a:lnSpc>
                <a:spcPct val="120000"/>
              </a:lnSpc>
              <a:buNone/>
            </a:pPr>
            <a:r>
              <a:rPr lang="en-US" sz="1600" dirty="0">
                <a:latin typeface="+mn-lt"/>
              </a:rPr>
              <a:t>Or you can also perform pixel art on them in Art Set to create a pastel images.</a:t>
            </a:r>
          </a:p>
        </p:txBody>
      </p:sp>
      <p:grpSp>
        <p:nvGrpSpPr>
          <p:cNvPr id="4" name="Group 3">
            <a:extLst>
              <a:ext uri="{FF2B5EF4-FFF2-40B4-BE49-F238E27FC236}">
                <a16:creationId xmlns="" xmlns:a16="http://schemas.microsoft.com/office/drawing/2014/main" id="{61A12505-B700-447B-92B2-15BADB720A2D}"/>
              </a:ext>
            </a:extLst>
          </p:cNvPr>
          <p:cNvGrpSpPr/>
          <p:nvPr/>
        </p:nvGrpSpPr>
        <p:grpSpPr>
          <a:xfrm>
            <a:off x="1969473" y="4037427"/>
            <a:ext cx="6582623" cy="1888587"/>
            <a:chOff x="2103780" y="4063803"/>
            <a:chExt cx="6975859" cy="2039112"/>
          </a:xfrm>
        </p:grpSpPr>
        <p:pic>
          <p:nvPicPr>
            <p:cNvPr id="3" name="Picture 2">
              <a:extLst>
                <a:ext uri="{FF2B5EF4-FFF2-40B4-BE49-F238E27FC236}">
                  <a16:creationId xmlns="" xmlns:a16="http://schemas.microsoft.com/office/drawing/2014/main" id="{91DD42AC-10F2-4DB1-81B1-8E576BE90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780" y="4063803"/>
              <a:ext cx="2389089" cy="2039112"/>
            </a:xfrm>
            <a:prstGeom prst="rect">
              <a:avLst/>
            </a:prstGeom>
          </p:spPr>
        </p:pic>
        <p:pic>
          <p:nvPicPr>
            <p:cNvPr id="7" name="Picture 6">
              <a:extLst>
                <a:ext uri="{FF2B5EF4-FFF2-40B4-BE49-F238E27FC236}">
                  <a16:creationId xmlns="" xmlns:a16="http://schemas.microsoft.com/office/drawing/2014/main" id="{9DC43327-82B9-4C5B-A80F-7521EEF074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1" r="5628"/>
            <a:stretch/>
          </p:blipFill>
          <p:spPr>
            <a:xfrm>
              <a:off x="6688132" y="4063803"/>
              <a:ext cx="2391507" cy="2039112"/>
            </a:xfrm>
            <a:prstGeom prst="rect">
              <a:avLst/>
            </a:prstGeom>
          </p:spPr>
        </p:pic>
        <p:sp>
          <p:nvSpPr>
            <p:cNvPr id="8" name="Arrow: Right 7">
              <a:extLst>
                <a:ext uri="{FF2B5EF4-FFF2-40B4-BE49-F238E27FC236}">
                  <a16:creationId xmlns="" xmlns:a16="http://schemas.microsoft.com/office/drawing/2014/main" id="{D253020C-2DD4-4DF0-A68C-9F3F62348BDD}"/>
                </a:ext>
              </a:extLst>
            </p:cNvPr>
            <p:cNvSpPr/>
            <p:nvPr/>
          </p:nvSpPr>
          <p:spPr>
            <a:xfrm>
              <a:off x="4704635" y="5060147"/>
              <a:ext cx="1585029" cy="26060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 xmlns:a16="http://schemas.microsoft.com/office/drawing/2014/main" id="{A32E4B35-AC39-458B-9C68-FA4E8875D4DD}"/>
              </a:ext>
            </a:extLst>
          </p:cNvPr>
          <p:cNvGrpSpPr/>
          <p:nvPr/>
        </p:nvGrpSpPr>
        <p:grpSpPr>
          <a:xfrm>
            <a:off x="10573555" y="0"/>
            <a:ext cx="940158" cy="1442434"/>
            <a:chOff x="10573555" y="0"/>
            <a:chExt cx="940158" cy="1442434"/>
          </a:xfrm>
        </p:grpSpPr>
        <p:sp>
          <p:nvSpPr>
            <p:cNvPr id="10" name="Rectangle 9">
              <a:extLst>
                <a:ext uri="{FF2B5EF4-FFF2-40B4-BE49-F238E27FC236}">
                  <a16:creationId xmlns="" xmlns:a16="http://schemas.microsoft.com/office/drawing/2014/main" id="{C9103139-BB33-4B5D-887D-9661ACC89D72}"/>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 xmlns:a16="http://schemas.microsoft.com/office/drawing/2014/main" id="{6428EAD0-E64B-45F3-BD15-4B3DB0422BB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3183807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943223" y="386438"/>
            <a:ext cx="9404723" cy="88038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2"/>
                </a:solidFill>
              </a:rPr>
              <a:t>How To Join PPS</a:t>
            </a:r>
          </a:p>
        </p:txBody>
      </p:sp>
      <p:sp>
        <p:nvSpPr>
          <p:cNvPr id="6" name="Content Placeholder 2"/>
          <p:cNvSpPr txBox="1">
            <a:spLocks/>
          </p:cNvSpPr>
          <p:nvPr/>
        </p:nvSpPr>
        <p:spPr>
          <a:xfrm>
            <a:off x="981323" y="1152525"/>
            <a:ext cx="8946541" cy="45243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20000"/>
              </a:lnSpc>
              <a:buNone/>
            </a:pPr>
            <a:r>
              <a:rPr lang="en-US" sz="1600" dirty="0">
                <a:latin typeface="+mn-lt"/>
              </a:rPr>
              <a:t>Download and complete an application form from the PPS website.</a:t>
            </a:r>
            <a:br>
              <a:rPr lang="en-US" sz="1600" dirty="0">
                <a:latin typeface="+mn-lt"/>
              </a:rPr>
            </a:br>
            <a:r>
              <a:rPr lang="en-US" sz="1600" dirty="0">
                <a:latin typeface="+mn-lt"/>
              </a:rPr>
              <a:t/>
            </a:r>
            <a:br>
              <a:rPr lang="en-US" sz="1600" dirty="0">
                <a:latin typeface="+mn-lt"/>
              </a:rPr>
            </a:br>
            <a:r>
              <a:rPr lang="en-US" sz="1600" dirty="0">
                <a:latin typeface="+mn-lt"/>
              </a:rPr>
              <a:t>Membership is </a:t>
            </a:r>
            <a:r>
              <a:rPr lang="en-US" sz="1600" dirty="0" smtClean="0">
                <a:latin typeface="+mn-lt"/>
              </a:rPr>
              <a:t>normally £50 </a:t>
            </a:r>
            <a:r>
              <a:rPr lang="en-US" sz="1600" dirty="0">
                <a:latin typeface="+mn-lt"/>
              </a:rPr>
              <a:t>per year (£40 concessions). This equates to as little as £1.20 per evening if you attend every session with Photowalks thrown in. </a:t>
            </a:r>
            <a:br>
              <a:rPr lang="en-US" sz="1600" dirty="0">
                <a:latin typeface="+mn-lt"/>
              </a:rPr>
            </a:br>
            <a:r>
              <a:rPr lang="en-US" sz="1600" dirty="0">
                <a:latin typeface="+mn-lt"/>
              </a:rPr>
              <a:t>Payment can be made by Bank Transfer, Cheque or Cash (in that order of preference).</a:t>
            </a:r>
            <a:br>
              <a:rPr lang="en-US" sz="1600" dirty="0">
                <a:latin typeface="+mn-lt"/>
              </a:rPr>
            </a:br>
            <a:endParaRPr lang="en-US" sz="1600" dirty="0">
              <a:latin typeface="+mn-lt"/>
            </a:endParaRPr>
          </a:p>
          <a:p>
            <a:pPr marL="0" indent="0">
              <a:buNone/>
            </a:pPr>
            <a:r>
              <a:rPr lang="en-US" sz="1600" dirty="0">
                <a:latin typeface="+mn-lt"/>
              </a:rPr>
              <a:t>Parking is free! (but sometimes goes fast if the bowlers are playing).</a:t>
            </a:r>
            <a:br>
              <a:rPr lang="en-US" sz="1600" dirty="0">
                <a:latin typeface="+mn-lt"/>
              </a:rPr>
            </a:br>
            <a:r>
              <a:rPr lang="en-US" sz="1600" dirty="0">
                <a:latin typeface="+mn-lt"/>
              </a:rPr>
              <a:t/>
            </a:r>
            <a:br>
              <a:rPr lang="en-US" sz="1600" dirty="0">
                <a:latin typeface="+mn-lt"/>
              </a:rPr>
            </a:br>
            <a:r>
              <a:rPr lang="en-US" sz="1600" dirty="0">
                <a:latin typeface="+mn-lt"/>
              </a:rPr>
              <a:t>Tea / Coffee and Biscuits are available on the night (60p), or if you want to treat yourself there is a full bar!</a:t>
            </a:r>
            <a:br>
              <a:rPr lang="en-US" sz="1600" dirty="0">
                <a:latin typeface="+mn-lt"/>
              </a:rPr>
            </a:br>
            <a:r>
              <a:rPr lang="en-US" sz="1600" dirty="0">
                <a:latin typeface="+mn-lt"/>
              </a:rPr>
              <a:t/>
            </a:r>
            <a:br>
              <a:rPr lang="en-US" sz="1600" dirty="0">
                <a:latin typeface="+mn-lt"/>
              </a:rPr>
            </a:br>
            <a:endParaRPr lang="en-US" sz="1600" dirty="0">
              <a:latin typeface="+mn-lt"/>
            </a:endParaRPr>
          </a:p>
        </p:txBody>
      </p:sp>
      <p:grpSp>
        <p:nvGrpSpPr>
          <p:cNvPr id="4" name="Group 3">
            <a:extLst>
              <a:ext uri="{FF2B5EF4-FFF2-40B4-BE49-F238E27FC236}">
                <a16:creationId xmlns="" xmlns:a16="http://schemas.microsoft.com/office/drawing/2014/main" id="{6D74C868-D0E9-4CAB-8183-F4ADA9C717D5}"/>
              </a:ext>
            </a:extLst>
          </p:cNvPr>
          <p:cNvGrpSpPr/>
          <p:nvPr/>
        </p:nvGrpSpPr>
        <p:grpSpPr>
          <a:xfrm>
            <a:off x="10573555" y="0"/>
            <a:ext cx="940158" cy="1442434"/>
            <a:chOff x="10573555" y="0"/>
            <a:chExt cx="940158" cy="1442434"/>
          </a:xfrm>
        </p:grpSpPr>
        <p:sp>
          <p:nvSpPr>
            <p:cNvPr id="7" name="Rectangle 6">
              <a:extLst>
                <a:ext uri="{FF2B5EF4-FFF2-40B4-BE49-F238E27FC236}">
                  <a16:creationId xmlns="" xmlns:a16="http://schemas.microsoft.com/office/drawing/2014/main" id="{65EFC234-80F3-47C5-A3AA-6B8FECFE1737}"/>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 xmlns:a16="http://schemas.microsoft.com/office/drawing/2014/main" id="{6ED47021-7474-4BE6-8B41-69738A9FEE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95954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386043"/>
            <a:ext cx="9404723" cy="861732"/>
          </a:xfrm>
        </p:spPr>
        <p:txBody>
          <a:bodyPr/>
          <a:lstStyle/>
          <a:p>
            <a:r>
              <a:rPr lang="en-US" sz="4000" dirty="0">
                <a:solidFill>
                  <a:schemeClr val="accent2"/>
                </a:solidFill>
              </a:rPr>
              <a:t>And Finally…</a:t>
            </a:r>
          </a:p>
        </p:txBody>
      </p:sp>
      <p:sp>
        <p:nvSpPr>
          <p:cNvPr id="3" name="Content Placeholder 2"/>
          <p:cNvSpPr>
            <a:spLocks noGrp="1"/>
          </p:cNvSpPr>
          <p:nvPr>
            <p:ph idx="1"/>
          </p:nvPr>
        </p:nvSpPr>
        <p:spPr>
          <a:xfrm>
            <a:off x="979486" y="1171575"/>
            <a:ext cx="8946541" cy="4195481"/>
          </a:xfrm>
        </p:spPr>
        <p:txBody>
          <a:bodyPr>
            <a:normAutofit/>
          </a:bodyPr>
          <a:lstStyle/>
          <a:p>
            <a:pPr marL="0" indent="0">
              <a:buNone/>
            </a:pPr>
            <a:r>
              <a:rPr lang="en-US" sz="1800" dirty="0">
                <a:latin typeface="+mn-lt"/>
              </a:rPr>
              <a:t>Thank you for coming to the Preston </a:t>
            </a:r>
            <a:r>
              <a:rPr lang="en-US" sz="1800" dirty="0">
                <a:solidFill>
                  <a:schemeClr val="accent2"/>
                </a:solidFill>
                <a:latin typeface="+mn-lt"/>
              </a:rPr>
              <a:t>Photographic</a:t>
            </a:r>
            <a:r>
              <a:rPr lang="en-US" sz="1800" dirty="0">
                <a:latin typeface="+mn-lt"/>
              </a:rPr>
              <a:t> Society this evening and </a:t>
            </a:r>
            <a:br>
              <a:rPr lang="en-US" sz="1800" dirty="0">
                <a:latin typeface="+mn-lt"/>
              </a:rPr>
            </a:br>
            <a:r>
              <a:rPr lang="en-US" sz="1800" dirty="0">
                <a:latin typeface="+mn-lt"/>
              </a:rPr>
              <a:t>letting us introduce our club.</a:t>
            </a:r>
            <a:br>
              <a:rPr lang="en-US" sz="1800" dirty="0">
                <a:latin typeface="+mn-lt"/>
              </a:rPr>
            </a:br>
            <a:endParaRPr lang="en-US" sz="1800" dirty="0">
              <a:latin typeface="+mn-lt"/>
            </a:endParaRPr>
          </a:p>
          <a:p>
            <a:pPr marL="0" indent="0">
              <a:buNone/>
            </a:pPr>
            <a:r>
              <a:rPr lang="en-US" sz="1800" dirty="0">
                <a:latin typeface="+mn-lt"/>
              </a:rPr>
              <a:t>We hope you have enjoyed our presentation and if it has inspired you to go out and take </a:t>
            </a:r>
            <a:r>
              <a:rPr lang="en-US" sz="1800" dirty="0" smtClean="0">
                <a:latin typeface="+mn-lt"/>
              </a:rPr>
              <a:t>more photographs, </a:t>
            </a:r>
            <a:r>
              <a:rPr lang="en-US" sz="1800" dirty="0">
                <a:latin typeface="+mn-lt"/>
              </a:rPr>
              <a:t>then we are happy.</a:t>
            </a:r>
            <a:br>
              <a:rPr lang="en-US" sz="1800" dirty="0">
                <a:latin typeface="+mn-lt"/>
              </a:rPr>
            </a:br>
            <a:endParaRPr lang="en-US" sz="1800" dirty="0">
              <a:latin typeface="+mn-lt"/>
            </a:endParaRPr>
          </a:p>
          <a:p>
            <a:pPr marL="0" indent="0">
              <a:buNone/>
            </a:pPr>
            <a:r>
              <a:rPr lang="en-US" sz="1800" dirty="0">
                <a:latin typeface="+mn-lt"/>
              </a:rPr>
              <a:t>If you want to become a member of the PPS, come along and see for yourself before you join. Our season </a:t>
            </a:r>
            <a:r>
              <a:rPr lang="en-US" sz="1800" dirty="0" smtClean="0">
                <a:latin typeface="+mn-lt"/>
              </a:rPr>
              <a:t>started on </a:t>
            </a:r>
            <a:r>
              <a:rPr lang="en-US" sz="1800" dirty="0">
                <a:latin typeface="+mn-lt"/>
              </a:rPr>
              <a:t>Thursday, 5</a:t>
            </a:r>
            <a:r>
              <a:rPr lang="en-US" sz="1800" baseline="30000" dirty="0" smtClean="0">
                <a:latin typeface="+mn-lt"/>
              </a:rPr>
              <a:t>th</a:t>
            </a:r>
            <a:r>
              <a:rPr lang="en-US" sz="1800" dirty="0" smtClean="0">
                <a:latin typeface="+mn-lt"/>
              </a:rPr>
              <a:t> </a:t>
            </a:r>
            <a:r>
              <a:rPr lang="en-US" sz="1800" dirty="0">
                <a:latin typeface="+mn-lt"/>
              </a:rPr>
              <a:t>September and although the club may be over </a:t>
            </a:r>
            <a:r>
              <a:rPr lang="en-US" sz="1800" dirty="0" smtClean="0">
                <a:latin typeface="+mn-lt"/>
              </a:rPr>
              <a:t>114 </a:t>
            </a:r>
            <a:r>
              <a:rPr lang="en-US" sz="1800" dirty="0">
                <a:latin typeface="+mn-lt"/>
              </a:rPr>
              <a:t>years old, it is not in spirit…..</a:t>
            </a:r>
          </a:p>
          <a:p>
            <a:pPr marL="0" indent="0">
              <a:buNone/>
            </a:pPr>
            <a:endParaRPr lang="en-US" sz="1800" dirty="0">
              <a:latin typeface="+mn-lt"/>
            </a:endParaRPr>
          </a:p>
          <a:p>
            <a:pPr marL="0" indent="0">
              <a:buNone/>
            </a:pPr>
            <a:r>
              <a:rPr lang="en-US" sz="1800" dirty="0">
                <a:latin typeface="+mn-lt"/>
              </a:rPr>
              <a:t>Thank you.   Any Questions?</a:t>
            </a:r>
          </a:p>
        </p:txBody>
      </p:sp>
      <p:grpSp>
        <p:nvGrpSpPr>
          <p:cNvPr id="4" name="Group 3">
            <a:extLst>
              <a:ext uri="{FF2B5EF4-FFF2-40B4-BE49-F238E27FC236}">
                <a16:creationId xmlns="" xmlns:a16="http://schemas.microsoft.com/office/drawing/2014/main" id="{D72E17B7-FE52-494E-B309-AEFCA8FC1F5D}"/>
              </a:ext>
            </a:extLst>
          </p:cNvPr>
          <p:cNvGrpSpPr/>
          <p:nvPr/>
        </p:nvGrpSpPr>
        <p:grpSpPr>
          <a:xfrm>
            <a:off x="10573555" y="0"/>
            <a:ext cx="940158" cy="1442434"/>
            <a:chOff x="10573555" y="0"/>
            <a:chExt cx="940158" cy="1442434"/>
          </a:xfrm>
        </p:grpSpPr>
        <p:sp>
          <p:nvSpPr>
            <p:cNvPr id="5" name="Rectangle 4">
              <a:extLst>
                <a:ext uri="{FF2B5EF4-FFF2-40B4-BE49-F238E27FC236}">
                  <a16:creationId xmlns="" xmlns:a16="http://schemas.microsoft.com/office/drawing/2014/main" id="{5E6691B1-F023-415C-AC84-A80BADE335EE}"/>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B6FC8A12-2F5B-4B65-87EA-9F6D519356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2533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9961" y="402503"/>
            <a:ext cx="9404723" cy="820185"/>
          </a:xfrm>
        </p:spPr>
        <p:txBody>
          <a:bodyPr/>
          <a:lstStyle/>
          <a:p>
            <a:r>
              <a:rPr lang="en-GB" sz="4000" dirty="0">
                <a:solidFill>
                  <a:schemeClr val="accent2"/>
                </a:solidFill>
              </a:rPr>
              <a:t>Who’s who.…The PPS Committee</a:t>
            </a:r>
          </a:p>
        </p:txBody>
      </p:sp>
      <p:grpSp>
        <p:nvGrpSpPr>
          <p:cNvPr id="4" name="Group 3">
            <a:extLst>
              <a:ext uri="{FF2B5EF4-FFF2-40B4-BE49-F238E27FC236}">
                <a16:creationId xmlns="" xmlns:a16="http://schemas.microsoft.com/office/drawing/2014/main" id="{BD1A2428-883A-4CF3-AFCB-4E6D405687DB}"/>
              </a:ext>
            </a:extLst>
          </p:cNvPr>
          <p:cNvGrpSpPr/>
          <p:nvPr/>
        </p:nvGrpSpPr>
        <p:grpSpPr>
          <a:xfrm>
            <a:off x="10573555" y="0"/>
            <a:ext cx="940158" cy="1442434"/>
            <a:chOff x="10573555" y="0"/>
            <a:chExt cx="940158" cy="1442434"/>
          </a:xfrm>
        </p:grpSpPr>
        <p:sp>
          <p:nvSpPr>
            <p:cNvPr id="5" name="Rectangle 4">
              <a:extLst>
                <a:ext uri="{FF2B5EF4-FFF2-40B4-BE49-F238E27FC236}">
                  <a16:creationId xmlns="" xmlns:a16="http://schemas.microsoft.com/office/drawing/2014/main" id="{54F4F7DB-EE93-4149-BB87-8417CE410971}"/>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6808C131-3CBB-4CBB-9EC6-01C22C4C1F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p:spPr>
        </p:pic>
      </p:grpSp>
      <p:grpSp>
        <p:nvGrpSpPr>
          <p:cNvPr id="24" name="Group 23"/>
          <p:cNvGrpSpPr/>
          <p:nvPr/>
        </p:nvGrpSpPr>
        <p:grpSpPr>
          <a:xfrm>
            <a:off x="1110051" y="1362911"/>
            <a:ext cx="8896687" cy="4984002"/>
            <a:chOff x="1110047" y="1373487"/>
            <a:chExt cx="8896687" cy="498400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047" y="1373487"/>
              <a:ext cx="1517663" cy="18970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4986" y="1373490"/>
              <a:ext cx="1517663" cy="18970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4986" y="4449835"/>
              <a:ext cx="1517663" cy="189707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875" y="4460410"/>
              <a:ext cx="1517663" cy="1897079"/>
            </a:xfrm>
            <a:prstGeom prst="rect">
              <a:avLst/>
            </a:prstGeom>
          </p:spPr>
        </p:pic>
        <p:sp>
          <p:nvSpPr>
            <p:cNvPr id="13" name="TextBox 12"/>
            <p:cNvSpPr txBox="1"/>
            <p:nvPr/>
          </p:nvSpPr>
          <p:spPr>
            <a:xfrm>
              <a:off x="1110049" y="3343147"/>
              <a:ext cx="1517663" cy="1169551"/>
            </a:xfrm>
            <a:prstGeom prst="rect">
              <a:avLst/>
            </a:prstGeom>
            <a:noFill/>
          </p:spPr>
          <p:txBody>
            <a:bodyPr wrap="square" rtlCol="0">
              <a:spAutoFit/>
            </a:bodyPr>
            <a:lstStyle/>
            <a:p>
              <a:r>
                <a:rPr lang="en-GB" sz="1000" dirty="0" smtClean="0"/>
                <a:t>Louise </a:t>
              </a:r>
              <a:r>
                <a:rPr lang="en-GB" sz="1000" dirty="0" err="1" smtClean="0"/>
                <a:t>Ollerton</a:t>
              </a:r>
              <a:endParaRPr lang="en-GB" sz="1000" dirty="0" smtClean="0"/>
            </a:p>
            <a:p>
              <a:r>
                <a:rPr lang="en-GB" sz="1000" dirty="0" smtClean="0"/>
                <a:t>Exhibition and Social Secretary</a:t>
              </a:r>
            </a:p>
            <a:p>
              <a:endParaRPr lang="en-GB" sz="800" dirty="0" smtClean="0"/>
            </a:p>
            <a:p>
              <a:r>
                <a:rPr lang="en-GB" sz="1000" dirty="0" smtClean="0"/>
                <a:t>Tim Gilbert</a:t>
              </a:r>
              <a:endParaRPr lang="en-GB" sz="1000" dirty="0"/>
            </a:p>
            <a:p>
              <a:r>
                <a:rPr lang="en-GB" sz="1000" dirty="0"/>
                <a:t>External Competition </a:t>
              </a:r>
              <a:br>
                <a:rPr lang="en-GB" sz="1000" dirty="0"/>
              </a:br>
              <a:r>
                <a:rPr lang="en-GB" sz="1000" dirty="0" smtClean="0"/>
                <a:t>Secretary</a:t>
              </a:r>
              <a:endParaRPr lang="en-GB" sz="1000" dirty="0"/>
            </a:p>
          </p:txBody>
        </p:sp>
        <p:sp>
          <p:nvSpPr>
            <p:cNvPr id="14" name="TextBox 13"/>
            <p:cNvSpPr txBox="1"/>
            <p:nvPr/>
          </p:nvSpPr>
          <p:spPr>
            <a:xfrm>
              <a:off x="2874985" y="3386689"/>
              <a:ext cx="1517663" cy="1015663"/>
            </a:xfrm>
            <a:prstGeom prst="rect">
              <a:avLst/>
            </a:prstGeom>
            <a:noFill/>
          </p:spPr>
          <p:txBody>
            <a:bodyPr wrap="square" rtlCol="0">
              <a:spAutoFit/>
            </a:bodyPr>
            <a:lstStyle/>
            <a:p>
              <a:r>
                <a:rPr lang="en-GB" sz="1000" dirty="0" smtClean="0"/>
                <a:t>Carol Main</a:t>
              </a:r>
            </a:p>
            <a:p>
              <a:r>
                <a:rPr lang="en-GB" sz="1000" dirty="0" smtClean="0"/>
                <a:t>Syllabus Secretary</a:t>
              </a:r>
              <a:br>
                <a:rPr lang="en-GB" sz="1000" dirty="0" smtClean="0"/>
              </a:br>
              <a:endParaRPr lang="en-GB" sz="1000" dirty="0" smtClean="0"/>
            </a:p>
            <a:p>
              <a:endParaRPr lang="en-GB" sz="1000" dirty="0" smtClean="0"/>
            </a:p>
            <a:p>
              <a:r>
                <a:rPr lang="en-GB" sz="1000" dirty="0" smtClean="0"/>
                <a:t>Iain Jack</a:t>
              </a:r>
              <a:br>
                <a:rPr lang="en-GB" sz="1000" dirty="0" smtClean="0"/>
              </a:br>
              <a:r>
                <a:rPr lang="en-GB" sz="1000" dirty="0" smtClean="0"/>
                <a:t>PPS Secretary</a:t>
              </a:r>
              <a:endParaRPr lang="en-GB" sz="1000" dirty="0"/>
            </a:p>
          </p:txBody>
        </p:sp>
        <p:sp>
          <p:nvSpPr>
            <p:cNvPr id="15" name="TextBox 14"/>
            <p:cNvSpPr txBox="1"/>
            <p:nvPr/>
          </p:nvSpPr>
          <p:spPr>
            <a:xfrm>
              <a:off x="4624877" y="3386688"/>
              <a:ext cx="1517663" cy="1015663"/>
            </a:xfrm>
            <a:prstGeom prst="rect">
              <a:avLst/>
            </a:prstGeom>
            <a:noFill/>
          </p:spPr>
          <p:txBody>
            <a:bodyPr wrap="square" rtlCol="0">
              <a:spAutoFit/>
            </a:bodyPr>
            <a:lstStyle/>
            <a:p>
              <a:r>
                <a:rPr lang="en-GB" sz="1000" dirty="0" smtClean="0"/>
                <a:t>Michael Porter</a:t>
              </a:r>
            </a:p>
            <a:p>
              <a:r>
                <a:rPr lang="en-GB" sz="1000" dirty="0" smtClean="0"/>
                <a:t>Treasurer and  VP</a:t>
              </a:r>
              <a:br>
                <a:rPr lang="en-GB" sz="1000" dirty="0" smtClean="0"/>
              </a:br>
              <a:endParaRPr lang="en-GB" sz="1000" dirty="0" smtClean="0"/>
            </a:p>
            <a:p>
              <a:r>
                <a:rPr lang="en-GB" sz="1000" dirty="0" smtClean="0"/>
                <a:t>Dave Duxbury</a:t>
              </a:r>
              <a:br>
                <a:rPr lang="en-GB" sz="1000" dirty="0" smtClean="0"/>
              </a:br>
              <a:r>
                <a:rPr lang="en-GB" sz="1000" dirty="0" smtClean="0"/>
                <a:t>Internal Competition Secretary</a:t>
              </a:r>
              <a:endParaRPr lang="en-GB" sz="1000" dirty="0"/>
            </a:p>
          </p:txBody>
        </p:sp>
        <p:sp>
          <p:nvSpPr>
            <p:cNvPr id="16" name="TextBox 15"/>
            <p:cNvSpPr txBox="1"/>
            <p:nvPr/>
          </p:nvSpPr>
          <p:spPr>
            <a:xfrm>
              <a:off x="8489071" y="3434172"/>
              <a:ext cx="1517663" cy="553998"/>
            </a:xfrm>
            <a:prstGeom prst="rect">
              <a:avLst/>
            </a:prstGeom>
            <a:noFill/>
          </p:spPr>
          <p:txBody>
            <a:bodyPr wrap="square" rtlCol="0">
              <a:spAutoFit/>
            </a:bodyPr>
            <a:lstStyle/>
            <a:p>
              <a:r>
                <a:rPr lang="en-GB" sz="1000" dirty="0" smtClean="0"/>
                <a:t>TBD</a:t>
              </a:r>
              <a:br>
                <a:rPr lang="en-GB" sz="1000" dirty="0" smtClean="0"/>
              </a:br>
              <a:r>
                <a:rPr lang="en-GB" sz="1000" dirty="0" smtClean="0"/>
                <a:t>PPS President</a:t>
              </a:r>
            </a:p>
            <a:p>
              <a:endParaRPr lang="en-GB" sz="1000" dirty="0" smtClean="0"/>
            </a:p>
          </p:txBody>
        </p:sp>
        <p:sp>
          <p:nvSpPr>
            <p:cNvPr id="20" name="TextBox 19"/>
            <p:cNvSpPr txBox="1"/>
            <p:nvPr/>
          </p:nvSpPr>
          <p:spPr>
            <a:xfrm>
              <a:off x="6468192" y="3386688"/>
              <a:ext cx="1774177" cy="1015663"/>
            </a:xfrm>
            <a:prstGeom prst="rect">
              <a:avLst/>
            </a:prstGeom>
            <a:noFill/>
          </p:spPr>
          <p:txBody>
            <a:bodyPr wrap="square" rtlCol="0">
              <a:spAutoFit/>
            </a:bodyPr>
            <a:lstStyle/>
            <a:p>
              <a:r>
                <a:rPr lang="en-GB" sz="1000" dirty="0" smtClean="0"/>
                <a:t>Lee Inskip</a:t>
              </a:r>
              <a:r>
                <a:rPr lang="en-GB" sz="1000" dirty="0"/>
                <a:t>-</a:t>
              </a:r>
              <a:r>
                <a:rPr lang="en-GB" sz="1000" dirty="0" smtClean="0"/>
                <a:t>Clark</a:t>
              </a:r>
              <a:br>
                <a:rPr lang="en-GB" sz="1000" dirty="0" smtClean="0"/>
              </a:br>
              <a:r>
                <a:rPr lang="en-GB" sz="1000" dirty="0" smtClean="0"/>
                <a:t>Photo walks Coordinator</a:t>
              </a:r>
            </a:p>
            <a:p>
              <a:endParaRPr lang="en-GB" sz="1000" dirty="0" smtClean="0"/>
            </a:p>
            <a:p>
              <a:endParaRPr lang="en-GB" sz="1000" dirty="0" smtClean="0"/>
            </a:p>
            <a:p>
              <a:r>
                <a:rPr lang="en-GB" sz="1000" dirty="0" smtClean="0"/>
                <a:t>Charlotte Whittle</a:t>
              </a:r>
              <a:br>
                <a:rPr lang="en-GB" sz="1000" dirty="0" smtClean="0"/>
              </a:br>
              <a:r>
                <a:rPr lang="en-GB" sz="1000" dirty="0" smtClean="0"/>
                <a:t>Media Secretary</a:t>
              </a:r>
              <a:endParaRPr lang="en-GB" sz="1000"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3186" y="1373490"/>
              <a:ext cx="1517663" cy="1897079"/>
            </a:xfrm>
            <a:prstGeom prst="rect">
              <a:avLst/>
            </a:prstGeom>
          </p:spPr>
        </p:pic>
      </p:gr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11607" t="3850" r="10523" b="30793"/>
          <a:stretch/>
        </p:blipFill>
        <p:spPr>
          <a:xfrm>
            <a:off x="6467927" y="1373488"/>
            <a:ext cx="1503376" cy="1897079"/>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8192" y="4449835"/>
            <a:ext cx="1503111" cy="1973450"/>
          </a:xfrm>
          <a:prstGeom prst="rect">
            <a:avLst/>
          </a:prstGeom>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4626" y="4449835"/>
            <a:ext cx="1402868" cy="188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392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9961" y="399300"/>
            <a:ext cx="9404723" cy="855230"/>
          </a:xfrm>
        </p:spPr>
        <p:txBody>
          <a:bodyPr/>
          <a:lstStyle/>
          <a:p>
            <a:r>
              <a:rPr lang="en-US" sz="4000" dirty="0">
                <a:solidFill>
                  <a:schemeClr val="accent2"/>
                </a:solidFill>
              </a:rPr>
              <a:t>So what do we do?</a:t>
            </a:r>
          </a:p>
        </p:txBody>
      </p:sp>
      <p:sp>
        <p:nvSpPr>
          <p:cNvPr id="7" name="TextBox 6"/>
          <p:cNvSpPr txBox="1"/>
          <p:nvPr/>
        </p:nvSpPr>
        <p:spPr>
          <a:xfrm>
            <a:off x="971546" y="1183338"/>
            <a:ext cx="9638903" cy="4801314"/>
          </a:xfrm>
          <a:prstGeom prst="rect">
            <a:avLst/>
          </a:prstGeom>
          <a:noFill/>
        </p:spPr>
        <p:txBody>
          <a:bodyPr wrap="square" rtlCol="0">
            <a:spAutoFit/>
          </a:bodyPr>
          <a:lstStyle/>
          <a:p>
            <a:r>
              <a:rPr lang="en-US" sz="1600" dirty="0">
                <a:ea typeface="+mj-ea"/>
                <a:cs typeface="+mj-cs"/>
              </a:rPr>
              <a:t>We take Pictures </a:t>
            </a:r>
            <a:r>
              <a:rPr lang="en-US" sz="1600" dirty="0">
                <a:solidFill>
                  <a:schemeClr val="tx1">
                    <a:lumMod val="75000"/>
                    <a:lumOff val="25000"/>
                  </a:schemeClr>
                </a:solidFill>
              </a:rPr>
              <a:t>and have Fun!!</a:t>
            </a:r>
            <a:endParaRPr lang="en-GB" sz="1600" b="1" dirty="0">
              <a:solidFill>
                <a:schemeClr val="accent2"/>
              </a:solidFill>
            </a:endParaRPr>
          </a:p>
          <a:p>
            <a:endParaRPr lang="en-GB" sz="1600" b="1" dirty="0">
              <a:solidFill>
                <a:schemeClr val="accent2"/>
              </a:solidFill>
            </a:endParaRPr>
          </a:p>
          <a:p>
            <a:r>
              <a:rPr lang="en-GB" sz="1600" b="1" dirty="0">
                <a:solidFill>
                  <a:schemeClr val="accent2"/>
                </a:solidFill>
              </a:rPr>
              <a:t>We </a:t>
            </a:r>
            <a:r>
              <a:rPr lang="en-GB" sz="1600" b="1" dirty="0" smtClean="0">
                <a:solidFill>
                  <a:schemeClr val="accent2"/>
                </a:solidFill>
              </a:rPr>
              <a:t>Meet </a:t>
            </a:r>
            <a:r>
              <a:rPr lang="en-GB" sz="1600" b="1" dirty="0">
                <a:solidFill>
                  <a:schemeClr val="accent2"/>
                </a:solidFill>
              </a:rPr>
              <a:t>On A Thursday Evening During The Season (Sept </a:t>
            </a:r>
            <a:r>
              <a:rPr lang="en-GB" sz="1600" b="1" dirty="0" smtClean="0">
                <a:solidFill>
                  <a:schemeClr val="accent2"/>
                </a:solidFill>
              </a:rPr>
              <a:t>20 – May 21)</a:t>
            </a:r>
            <a:endParaRPr lang="en-GB" sz="1600" b="1" dirty="0"/>
          </a:p>
          <a:p>
            <a:r>
              <a:rPr lang="en-GB" sz="1600" dirty="0" smtClean="0"/>
              <a:t>Usually at </a:t>
            </a:r>
            <a:r>
              <a:rPr lang="en-GB" sz="1600" dirty="0"/>
              <a:t>Moor Park Sports and Social Club (was Fulwood Conservative Club). </a:t>
            </a:r>
            <a:r>
              <a:rPr lang="en-GB" sz="1600" dirty="0" smtClean="0"/>
              <a:t> But due to Covid-19 we are holding our meetings online using Zoom until we are able to resume.</a:t>
            </a:r>
            <a:br>
              <a:rPr lang="en-GB" sz="1600" dirty="0" smtClean="0"/>
            </a:br>
            <a:r>
              <a:rPr lang="en-GB" sz="1600" dirty="0" smtClean="0"/>
              <a:t>Our </a:t>
            </a:r>
            <a:r>
              <a:rPr lang="en-GB" sz="1600" dirty="0"/>
              <a:t>syllabus is structured to cater for a wide variety of photographic interests and includes:- </a:t>
            </a:r>
          </a:p>
          <a:p>
            <a:pPr lvl="1"/>
            <a:r>
              <a:rPr lang="en-GB" sz="1600" dirty="0"/>
              <a:t>Lectures by experts in a diverse range of photographic fields, </a:t>
            </a:r>
          </a:p>
          <a:p>
            <a:pPr lvl="1"/>
            <a:r>
              <a:rPr lang="en-GB" sz="1600" dirty="0"/>
              <a:t>Practical demonstrations of techniques (Members Nights),</a:t>
            </a:r>
          </a:p>
          <a:p>
            <a:pPr lvl="1"/>
            <a:r>
              <a:rPr lang="en-GB" sz="1600" dirty="0"/>
              <a:t>Photo-walks,</a:t>
            </a:r>
          </a:p>
          <a:p>
            <a:pPr lvl="1"/>
            <a:r>
              <a:rPr lang="en-GB" sz="1600" dirty="0"/>
              <a:t>Competition nights and Inter-club events,</a:t>
            </a:r>
          </a:p>
          <a:p>
            <a:pPr lvl="1"/>
            <a:r>
              <a:rPr lang="en-GB" sz="1600" dirty="0"/>
              <a:t>Photo-opportunities: Preston City Council (Guildhall/Preston Live), Winckley Square etc </a:t>
            </a:r>
          </a:p>
          <a:p>
            <a:pPr lvl="1"/>
            <a:r>
              <a:rPr lang="en-GB" sz="1600" dirty="0"/>
              <a:t>Critique nights, </a:t>
            </a:r>
          </a:p>
          <a:p>
            <a:pPr lvl="1"/>
            <a:r>
              <a:rPr lang="en-GB" sz="1600" dirty="0" smtClean="0"/>
              <a:t>Occasional Big </a:t>
            </a:r>
            <a:r>
              <a:rPr lang="en-GB" sz="1600" dirty="0"/>
              <a:t>Speaker Events (Famous Photographers),</a:t>
            </a:r>
          </a:p>
          <a:p>
            <a:pPr lvl="1"/>
            <a:r>
              <a:rPr lang="en-GB" sz="1600" dirty="0"/>
              <a:t>Social Activities and a monthly raffle on competition nights.</a:t>
            </a:r>
            <a:r>
              <a:rPr lang="en-GB" sz="1600" b="1" dirty="0">
                <a:solidFill>
                  <a:schemeClr val="accent2"/>
                </a:solidFill>
              </a:rPr>
              <a:t> </a:t>
            </a:r>
          </a:p>
          <a:p>
            <a:r>
              <a:rPr lang="en-GB" sz="1600" b="1" dirty="0">
                <a:solidFill>
                  <a:schemeClr val="accent2"/>
                </a:solidFill>
              </a:rPr>
              <a:t/>
            </a:r>
            <a:br>
              <a:rPr lang="en-GB" sz="1600" b="1" dirty="0">
                <a:solidFill>
                  <a:schemeClr val="accent2"/>
                </a:solidFill>
              </a:rPr>
            </a:br>
            <a:r>
              <a:rPr lang="en-GB" sz="1600" b="1" dirty="0">
                <a:solidFill>
                  <a:schemeClr val="accent2"/>
                </a:solidFill>
              </a:rPr>
              <a:t>Where can I find out what is going on at the club?</a:t>
            </a:r>
          </a:p>
          <a:p>
            <a:r>
              <a:rPr lang="en-GB" sz="1600" dirty="0"/>
              <a:t>We </a:t>
            </a:r>
            <a:r>
              <a:rPr lang="en-GB" sz="1600" dirty="0" smtClean="0"/>
              <a:t>are </a:t>
            </a:r>
            <a:r>
              <a:rPr lang="en-GB" sz="1600" dirty="0"/>
              <a:t>on Facebook, we have a PPS web-site </a:t>
            </a:r>
            <a:r>
              <a:rPr lang="en-GB" sz="1600" dirty="0" smtClean="0"/>
              <a:t>(prestonphotographicsociety.org) and </a:t>
            </a:r>
            <a:r>
              <a:rPr lang="en-GB" sz="1600" dirty="0"/>
              <a:t>issue a Weekly Newsletter to members. </a:t>
            </a:r>
          </a:p>
          <a:p>
            <a:endParaRPr lang="en-GB" dirty="0"/>
          </a:p>
        </p:txBody>
      </p:sp>
      <p:grpSp>
        <p:nvGrpSpPr>
          <p:cNvPr id="4" name="Group 3">
            <a:extLst>
              <a:ext uri="{FF2B5EF4-FFF2-40B4-BE49-F238E27FC236}">
                <a16:creationId xmlns="" xmlns:a16="http://schemas.microsoft.com/office/drawing/2014/main" id="{9C4A61EC-F17B-4127-AFF4-A8CF2BFB8EFF}"/>
              </a:ext>
            </a:extLst>
          </p:cNvPr>
          <p:cNvGrpSpPr/>
          <p:nvPr/>
        </p:nvGrpSpPr>
        <p:grpSpPr>
          <a:xfrm>
            <a:off x="10573555" y="0"/>
            <a:ext cx="940158" cy="1442434"/>
            <a:chOff x="10573555" y="0"/>
            <a:chExt cx="940158" cy="1442434"/>
          </a:xfrm>
        </p:grpSpPr>
        <p:sp>
          <p:nvSpPr>
            <p:cNvPr id="5" name="Rectangle 4">
              <a:extLst>
                <a:ext uri="{FF2B5EF4-FFF2-40B4-BE49-F238E27FC236}">
                  <a16:creationId xmlns="" xmlns:a16="http://schemas.microsoft.com/office/drawing/2014/main" id="{7512415A-F2B6-4EF0-A39F-CA9892F0BC6F}"/>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22198D31-C85A-4AF5-997A-129E559F9A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5183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386043"/>
            <a:ext cx="9404723" cy="718857"/>
          </a:xfrm>
        </p:spPr>
        <p:txBody>
          <a:bodyPr/>
          <a:lstStyle/>
          <a:p>
            <a:r>
              <a:rPr lang="en-GB" sz="4000" dirty="0" smtClean="0">
                <a:solidFill>
                  <a:schemeClr val="accent2"/>
                </a:solidFill>
              </a:rPr>
              <a:t>Where Are We </a:t>
            </a:r>
            <a:endParaRPr lang="en-GB" sz="4000" dirty="0">
              <a:solidFill>
                <a:schemeClr val="accent2"/>
              </a:solidFill>
            </a:endParaRPr>
          </a:p>
        </p:txBody>
      </p:sp>
      <p:sp>
        <p:nvSpPr>
          <p:cNvPr id="3" name="Content Placeholder 2"/>
          <p:cNvSpPr>
            <a:spLocks noGrp="1"/>
          </p:cNvSpPr>
          <p:nvPr>
            <p:ph idx="1"/>
          </p:nvPr>
        </p:nvSpPr>
        <p:spPr>
          <a:xfrm>
            <a:off x="1077187" y="1281929"/>
            <a:ext cx="3828641" cy="4195762"/>
          </a:xfrm>
        </p:spPr>
        <p:txBody>
          <a:bodyPr>
            <a:noAutofit/>
          </a:bodyPr>
          <a:lstStyle/>
          <a:p>
            <a:pPr marL="0" indent="0">
              <a:buNone/>
            </a:pPr>
            <a:r>
              <a:rPr lang="en-GB" sz="1600" dirty="0" smtClean="0">
                <a:latin typeface="+mn-lt"/>
              </a:rPr>
              <a:t>Please </a:t>
            </a:r>
            <a:r>
              <a:rPr lang="en-GB" sz="1600" dirty="0">
                <a:latin typeface="+mn-lt"/>
              </a:rPr>
              <a:t>Note: </a:t>
            </a: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r>
              <a:rPr lang="en-GB" sz="1600" dirty="0" smtClean="0">
                <a:latin typeface="+mn-lt"/>
              </a:rPr>
              <a:t>If </a:t>
            </a:r>
            <a:r>
              <a:rPr lang="en-GB" sz="1600" dirty="0">
                <a:latin typeface="+mn-lt"/>
              </a:rPr>
              <a:t>you are using a Tom </a:t>
            </a:r>
            <a:r>
              <a:rPr lang="en-GB" sz="1600" dirty="0" err="1" smtClean="0">
                <a:latin typeface="+mn-lt"/>
              </a:rPr>
              <a:t>Tom</a:t>
            </a:r>
            <a:r>
              <a:rPr lang="en-GB" sz="1600" dirty="0" smtClean="0">
                <a:latin typeface="+mn-lt"/>
              </a:rPr>
              <a:t> / </a:t>
            </a:r>
            <a:r>
              <a:rPr lang="en-GB" sz="1600" dirty="0">
                <a:latin typeface="+mn-lt"/>
              </a:rPr>
              <a:t>sat </a:t>
            </a:r>
            <a:r>
              <a:rPr lang="en-GB" sz="1600" dirty="0" err="1">
                <a:latin typeface="+mn-lt"/>
              </a:rPr>
              <a:t>nav</a:t>
            </a:r>
            <a:r>
              <a:rPr lang="en-GB" sz="1600" dirty="0">
                <a:latin typeface="+mn-lt"/>
              </a:rPr>
              <a:t> to find us, it </a:t>
            </a:r>
            <a:r>
              <a:rPr lang="en-GB" sz="1600" dirty="0" smtClean="0">
                <a:latin typeface="+mn-lt"/>
              </a:rPr>
              <a:t>may direct </a:t>
            </a:r>
            <a:r>
              <a:rPr lang="en-GB" sz="1600" dirty="0">
                <a:latin typeface="+mn-lt"/>
              </a:rPr>
              <a:t>you incorrectly at the traffic lights nearest to the club at the junction of Blackpool Road and </a:t>
            </a:r>
            <a:r>
              <a:rPr lang="en-GB" sz="1600" dirty="0" err="1">
                <a:latin typeface="+mn-lt"/>
              </a:rPr>
              <a:t>Garstang</a:t>
            </a:r>
            <a:r>
              <a:rPr lang="en-GB" sz="1600" dirty="0">
                <a:latin typeface="+mn-lt"/>
              </a:rPr>
              <a:t> Road.  </a:t>
            </a:r>
            <a:r>
              <a:rPr lang="en-GB" sz="1600" dirty="0" smtClean="0">
                <a:latin typeface="+mn-lt"/>
              </a:rPr>
              <a:t>If coming </a:t>
            </a:r>
            <a:r>
              <a:rPr lang="en-GB" sz="1600" dirty="0">
                <a:latin typeface="+mn-lt"/>
              </a:rPr>
              <a:t>from J32 on the M6, it </a:t>
            </a:r>
            <a:r>
              <a:rPr lang="en-GB" sz="1600" dirty="0" smtClean="0">
                <a:latin typeface="+mn-lt"/>
              </a:rPr>
              <a:t>may </a:t>
            </a:r>
            <a:r>
              <a:rPr lang="en-GB" sz="1600" dirty="0">
                <a:latin typeface="+mn-lt"/>
              </a:rPr>
              <a:t>direct you right at the lights instead of </a:t>
            </a:r>
            <a:r>
              <a:rPr lang="en-GB" sz="1600" dirty="0" smtClean="0">
                <a:latin typeface="+mn-lt"/>
              </a:rPr>
              <a:t>left.</a:t>
            </a:r>
          </a:p>
          <a:p>
            <a:pPr marL="0" indent="0">
              <a:buNone/>
            </a:pPr>
            <a:endParaRPr lang="en-GB" sz="1600" dirty="0">
              <a:latin typeface="+mn-lt"/>
            </a:endParaRPr>
          </a:p>
          <a:p>
            <a:pPr marL="0" indent="0">
              <a:buNone/>
            </a:pPr>
            <a:r>
              <a:rPr lang="en-GB" sz="1600" dirty="0" smtClean="0">
                <a:latin typeface="+mn-lt"/>
              </a:rPr>
              <a:t>Or</a:t>
            </a:r>
          </a:p>
          <a:p>
            <a:pPr marL="0" indent="0">
              <a:buNone/>
            </a:pPr>
            <a:r>
              <a:rPr lang="en-GB" sz="1600" dirty="0" smtClean="0">
                <a:latin typeface="+mn-lt"/>
              </a:rPr>
              <a:t>On Zoom joining instructions </a:t>
            </a:r>
            <a:r>
              <a:rPr lang="en-GB" sz="1600" dirty="0" smtClean="0">
                <a:latin typeface="+mn-lt"/>
              </a:rPr>
              <a:t>will be emailed </a:t>
            </a:r>
            <a:r>
              <a:rPr lang="en-GB" sz="1600" dirty="0" smtClean="0">
                <a:latin typeface="+mn-lt"/>
              </a:rPr>
              <a:t>to new </a:t>
            </a:r>
            <a:r>
              <a:rPr lang="en-GB" sz="1600" dirty="0" smtClean="0">
                <a:latin typeface="+mn-lt"/>
              </a:rPr>
              <a:t>members</a:t>
            </a:r>
            <a:endParaRPr lang="en-GB" sz="1600" dirty="0">
              <a:latin typeface="+mn-lt"/>
            </a:endParaRPr>
          </a:p>
        </p:txBody>
      </p:sp>
      <p:grpSp>
        <p:nvGrpSpPr>
          <p:cNvPr id="8" name="Group 7">
            <a:extLst>
              <a:ext uri="{FF2B5EF4-FFF2-40B4-BE49-F238E27FC236}">
                <a16:creationId xmlns="" xmlns:a16="http://schemas.microsoft.com/office/drawing/2014/main" id="{AC1CDD07-6AAB-419A-B891-DAC9FA7C09D5}"/>
              </a:ext>
            </a:extLst>
          </p:cNvPr>
          <p:cNvGrpSpPr/>
          <p:nvPr/>
        </p:nvGrpSpPr>
        <p:grpSpPr>
          <a:xfrm>
            <a:off x="10573555" y="-2902"/>
            <a:ext cx="940158" cy="1442434"/>
            <a:chOff x="10573555" y="0"/>
            <a:chExt cx="940158" cy="1442434"/>
          </a:xfrm>
        </p:grpSpPr>
        <p:sp>
          <p:nvSpPr>
            <p:cNvPr id="9" name="Rectangle 8">
              <a:extLst>
                <a:ext uri="{FF2B5EF4-FFF2-40B4-BE49-F238E27FC236}">
                  <a16:creationId xmlns="" xmlns:a16="http://schemas.microsoft.com/office/drawing/2014/main" id="{7497C408-5AF9-42B3-B22D-C79336FC6E64}"/>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0B05B756-F9C6-4B46-8997-56BF9600D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18" y="552933"/>
            <a:ext cx="4699453" cy="600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98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395568"/>
            <a:ext cx="9404723" cy="814107"/>
          </a:xfrm>
        </p:spPr>
        <p:txBody>
          <a:bodyPr/>
          <a:lstStyle/>
          <a:p>
            <a:r>
              <a:rPr lang="en-US" sz="4000" dirty="0">
                <a:solidFill>
                  <a:schemeClr val="accent2"/>
                </a:solidFill>
              </a:rPr>
              <a:t>Our Lectures</a:t>
            </a:r>
          </a:p>
        </p:txBody>
      </p:sp>
      <p:grpSp>
        <p:nvGrpSpPr>
          <p:cNvPr id="5" name="Group 4">
            <a:extLst>
              <a:ext uri="{FF2B5EF4-FFF2-40B4-BE49-F238E27FC236}">
                <a16:creationId xmlns="" xmlns:a16="http://schemas.microsoft.com/office/drawing/2014/main" id="{CC543139-9913-4395-AA94-99AA7CC7573A}"/>
              </a:ext>
            </a:extLst>
          </p:cNvPr>
          <p:cNvGrpSpPr/>
          <p:nvPr/>
        </p:nvGrpSpPr>
        <p:grpSpPr>
          <a:xfrm>
            <a:off x="10588069" y="0"/>
            <a:ext cx="940158" cy="1442434"/>
            <a:chOff x="10573555" y="0"/>
            <a:chExt cx="940158" cy="1442434"/>
          </a:xfrm>
        </p:grpSpPr>
        <p:sp>
          <p:nvSpPr>
            <p:cNvPr id="6" name="Rectangle 5">
              <a:extLst>
                <a:ext uri="{FF2B5EF4-FFF2-40B4-BE49-F238E27FC236}">
                  <a16:creationId xmlns="" xmlns:a16="http://schemas.microsoft.com/office/drawing/2014/main" id="{E96FB3D5-24B5-4010-86E2-8DC7154E1F62}"/>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 xmlns:a16="http://schemas.microsoft.com/office/drawing/2014/main" id="{BF051A02-F335-469C-B78C-025BDF9378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
        <p:nvSpPr>
          <p:cNvPr id="9" name="Content Placeholder 2"/>
          <p:cNvSpPr>
            <a:spLocks noGrp="1"/>
          </p:cNvSpPr>
          <p:nvPr>
            <p:ph idx="1"/>
          </p:nvPr>
        </p:nvSpPr>
        <p:spPr>
          <a:xfrm>
            <a:off x="961417" y="1240552"/>
            <a:ext cx="4568525" cy="5611194"/>
          </a:xfrm>
        </p:spPr>
        <p:txBody>
          <a:bodyPr>
            <a:noAutofit/>
          </a:bodyPr>
          <a:lstStyle/>
          <a:p>
            <a:r>
              <a:rPr lang="en-GB" sz="1400" dirty="0" smtClean="0">
                <a:latin typeface="+mn-lt"/>
              </a:rPr>
              <a:t>10th </a:t>
            </a:r>
            <a:r>
              <a:rPr lang="en-GB" sz="1400" dirty="0">
                <a:latin typeface="+mn-lt"/>
              </a:rPr>
              <a:t>September </a:t>
            </a:r>
            <a:r>
              <a:rPr lang="en-GB" sz="1400" dirty="0" smtClean="0">
                <a:latin typeface="+mn-lt"/>
              </a:rPr>
              <a:t>2020 Oliver Wright </a:t>
            </a:r>
            <a:br>
              <a:rPr lang="en-GB" sz="1400" dirty="0" smtClean="0">
                <a:latin typeface="+mn-lt"/>
              </a:rPr>
            </a:br>
            <a:r>
              <a:rPr lang="en-GB" sz="1400" dirty="0" smtClean="0">
                <a:latin typeface="+mn-lt"/>
              </a:rPr>
              <a:t>A year in pictures</a:t>
            </a:r>
          </a:p>
          <a:p>
            <a:r>
              <a:rPr lang="en-GB" sz="1400" dirty="0" smtClean="0">
                <a:latin typeface="+mn-lt"/>
              </a:rPr>
              <a:t>29</a:t>
            </a:r>
            <a:r>
              <a:rPr lang="en-GB" sz="1400" baseline="30000" dirty="0" smtClean="0">
                <a:latin typeface="+mn-lt"/>
              </a:rPr>
              <a:t>th</a:t>
            </a:r>
            <a:r>
              <a:rPr lang="en-GB" sz="1400" dirty="0" smtClean="0">
                <a:latin typeface="+mn-lt"/>
              </a:rPr>
              <a:t> October 2020  Gary </a:t>
            </a:r>
            <a:r>
              <a:rPr lang="en-GB" sz="1400" dirty="0" err="1" smtClean="0">
                <a:latin typeface="+mn-lt"/>
              </a:rPr>
              <a:t>Peltz</a:t>
            </a:r>
            <a:r>
              <a:rPr lang="en-GB" sz="1400" dirty="0" smtClean="0">
                <a:latin typeface="+mn-lt"/>
              </a:rPr>
              <a:t/>
            </a:r>
            <a:br>
              <a:rPr lang="en-GB" sz="1400" dirty="0" smtClean="0">
                <a:latin typeface="+mn-lt"/>
              </a:rPr>
            </a:br>
            <a:r>
              <a:rPr lang="en-GB" sz="1400" dirty="0" err="1" smtClean="0">
                <a:latin typeface="+mn-lt"/>
              </a:rPr>
              <a:t>Scapes</a:t>
            </a:r>
            <a:r>
              <a:rPr lang="en-GB" sz="1400" dirty="0" smtClean="0">
                <a:latin typeface="+mn-lt"/>
              </a:rPr>
              <a:t> of land city and everything </a:t>
            </a:r>
            <a:r>
              <a:rPr lang="en-GB" sz="1400" dirty="0" err="1" smtClean="0">
                <a:latin typeface="+mn-lt"/>
              </a:rPr>
              <a:t>inbetween</a:t>
            </a:r>
            <a:endParaRPr lang="en-GB" sz="1400" dirty="0" smtClean="0">
              <a:latin typeface="+mn-lt"/>
            </a:endParaRPr>
          </a:p>
          <a:p>
            <a:r>
              <a:rPr lang="en-GB" sz="1400" dirty="0" smtClean="0">
                <a:latin typeface="+mn-lt"/>
              </a:rPr>
              <a:t>26</a:t>
            </a:r>
            <a:r>
              <a:rPr lang="en-GB" sz="1400" baseline="30000" dirty="0" smtClean="0">
                <a:latin typeface="+mn-lt"/>
              </a:rPr>
              <a:t>th</a:t>
            </a:r>
            <a:r>
              <a:rPr lang="en-GB" sz="1400" dirty="0" smtClean="0">
                <a:latin typeface="+mn-lt"/>
              </a:rPr>
              <a:t> November 2019 David Keep </a:t>
            </a:r>
            <a:br>
              <a:rPr lang="en-GB" sz="1400" dirty="0" smtClean="0">
                <a:latin typeface="+mn-lt"/>
              </a:rPr>
            </a:br>
            <a:r>
              <a:rPr lang="en-GB" sz="1400" dirty="0" smtClean="0">
                <a:latin typeface="+mn-lt"/>
              </a:rPr>
              <a:t>A project approach to photography</a:t>
            </a:r>
          </a:p>
          <a:p>
            <a:r>
              <a:rPr lang="en-GB" sz="1400" dirty="0" smtClean="0">
                <a:latin typeface="+mn-lt"/>
              </a:rPr>
              <a:t>14</a:t>
            </a:r>
            <a:r>
              <a:rPr lang="en-GB" sz="1400" baseline="30000" dirty="0" smtClean="0">
                <a:latin typeface="+mn-lt"/>
              </a:rPr>
              <a:t>th</a:t>
            </a:r>
            <a:r>
              <a:rPr lang="en-GB" sz="1400" dirty="0" smtClean="0">
                <a:latin typeface="+mn-lt"/>
              </a:rPr>
              <a:t> Jan 2021 Leigh Preston</a:t>
            </a:r>
            <a:br>
              <a:rPr lang="en-GB" sz="1400" dirty="0" smtClean="0">
                <a:latin typeface="+mn-lt"/>
              </a:rPr>
            </a:br>
            <a:r>
              <a:rPr lang="en-GB" sz="1400" dirty="0" smtClean="0">
                <a:latin typeface="+mn-lt"/>
              </a:rPr>
              <a:t>5 Essays (Thematic)</a:t>
            </a:r>
          </a:p>
          <a:p>
            <a:r>
              <a:rPr lang="en-GB" sz="1400" dirty="0" smtClean="0">
                <a:latin typeface="+mn-lt"/>
              </a:rPr>
              <a:t>21</a:t>
            </a:r>
            <a:r>
              <a:rPr lang="en-GB" sz="1400" baseline="30000" dirty="0" smtClean="0">
                <a:latin typeface="+mn-lt"/>
              </a:rPr>
              <a:t>st</a:t>
            </a:r>
            <a:r>
              <a:rPr lang="en-GB" sz="1400" dirty="0" smtClean="0">
                <a:latin typeface="+mn-lt"/>
              </a:rPr>
              <a:t> Jan 2021 Mark Gilligan</a:t>
            </a:r>
            <a:br>
              <a:rPr lang="en-GB" sz="1400" dirty="0" smtClean="0">
                <a:latin typeface="+mn-lt"/>
              </a:rPr>
            </a:br>
            <a:r>
              <a:rPr lang="en-GB" sz="1400" dirty="0" smtClean="0">
                <a:latin typeface="+mn-lt"/>
              </a:rPr>
              <a:t>In his element</a:t>
            </a:r>
          </a:p>
          <a:p>
            <a:r>
              <a:rPr lang="en-GB" sz="1400" dirty="0" smtClean="0"/>
              <a:t>28</a:t>
            </a:r>
            <a:r>
              <a:rPr lang="en-GB" sz="1400" baseline="30000" dirty="0" smtClean="0"/>
              <a:t>th</a:t>
            </a:r>
            <a:r>
              <a:rPr lang="en-GB" sz="1400" dirty="0" smtClean="0"/>
              <a:t> Jan 2021 </a:t>
            </a:r>
            <a:r>
              <a:rPr lang="en-GB" sz="1400" dirty="0" err="1" smtClean="0"/>
              <a:t>Tesni</a:t>
            </a:r>
            <a:r>
              <a:rPr lang="en-GB" sz="1400" dirty="0" smtClean="0"/>
              <a:t> Ward</a:t>
            </a:r>
            <a:br>
              <a:rPr lang="en-GB" sz="1400" dirty="0" smtClean="0"/>
            </a:br>
            <a:r>
              <a:rPr lang="en-GB" sz="1400" dirty="0" smtClean="0"/>
              <a:t>Working with wildlife</a:t>
            </a:r>
          </a:p>
          <a:p>
            <a:r>
              <a:rPr lang="en-GB" sz="1400" dirty="0" smtClean="0">
                <a:latin typeface="+mn-lt"/>
              </a:rPr>
              <a:t>11</a:t>
            </a:r>
            <a:r>
              <a:rPr lang="en-GB" sz="1400" baseline="30000" dirty="0" smtClean="0">
                <a:latin typeface="+mn-lt"/>
              </a:rPr>
              <a:t>th</a:t>
            </a:r>
            <a:r>
              <a:rPr lang="en-GB" sz="1400" dirty="0" smtClean="0">
                <a:latin typeface="+mn-lt"/>
              </a:rPr>
              <a:t> Feb 2021 Margaret </a:t>
            </a:r>
            <a:r>
              <a:rPr lang="en-GB" sz="1400" dirty="0" err="1" smtClean="0">
                <a:latin typeface="+mn-lt"/>
              </a:rPr>
              <a:t>Soyara</a:t>
            </a:r>
            <a:r>
              <a:rPr lang="en-GB" sz="1400" dirty="0" smtClean="0">
                <a:latin typeface="+mn-lt"/>
              </a:rPr>
              <a:t/>
            </a:r>
            <a:br>
              <a:rPr lang="en-GB" sz="1400" dirty="0" smtClean="0">
                <a:latin typeface="+mn-lt"/>
              </a:rPr>
            </a:br>
            <a:r>
              <a:rPr lang="en-GB" sz="1400" dirty="0" smtClean="0">
                <a:latin typeface="+mn-lt"/>
              </a:rPr>
              <a:t>Healing photography </a:t>
            </a:r>
          </a:p>
          <a:p>
            <a:pPr marL="0" indent="0">
              <a:lnSpc>
                <a:spcPct val="80000"/>
              </a:lnSpc>
              <a:buNone/>
            </a:pPr>
            <a:endParaRPr lang="en-GB" sz="1400" dirty="0" smtClean="0">
              <a:latin typeface="+mn-lt"/>
            </a:endParaRPr>
          </a:p>
        </p:txBody>
      </p:sp>
      <p:sp>
        <p:nvSpPr>
          <p:cNvPr id="10" name="Content Placeholder 2">
            <a:extLst>
              <a:ext uri="{FF2B5EF4-FFF2-40B4-BE49-F238E27FC236}">
                <a16:creationId xmlns="" xmlns:a16="http://schemas.microsoft.com/office/drawing/2014/main" id="{C9181BD3-86FD-4A20-9F76-F445467951F8}"/>
              </a:ext>
            </a:extLst>
          </p:cNvPr>
          <p:cNvSpPr txBox="1">
            <a:spLocks/>
          </p:cNvSpPr>
          <p:nvPr/>
        </p:nvSpPr>
        <p:spPr>
          <a:xfrm>
            <a:off x="5559520" y="1240550"/>
            <a:ext cx="4934305" cy="5617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80000"/>
              </a:lnSpc>
            </a:pPr>
            <a:r>
              <a:rPr lang="en-GB" sz="1400" dirty="0" smtClean="0">
                <a:latin typeface="+mn-lt"/>
              </a:rPr>
              <a:t>25</a:t>
            </a:r>
            <a:r>
              <a:rPr lang="en-GB" sz="1400" baseline="30000" dirty="0" smtClean="0">
                <a:latin typeface="+mn-lt"/>
              </a:rPr>
              <a:t>th</a:t>
            </a:r>
            <a:r>
              <a:rPr lang="en-GB" sz="1400" dirty="0" smtClean="0">
                <a:latin typeface="+mn-lt"/>
              </a:rPr>
              <a:t> Feb 2021 Justine Garner</a:t>
            </a:r>
            <a:br>
              <a:rPr lang="en-GB" sz="1400" dirty="0" smtClean="0">
                <a:latin typeface="+mn-lt"/>
              </a:rPr>
            </a:br>
            <a:r>
              <a:rPr lang="en-GB" sz="1400" dirty="0" smtClean="0">
                <a:latin typeface="+mn-lt"/>
              </a:rPr>
              <a:t>HDR Techniques</a:t>
            </a:r>
          </a:p>
          <a:p>
            <a:pPr>
              <a:lnSpc>
                <a:spcPct val="80000"/>
              </a:lnSpc>
            </a:pPr>
            <a:r>
              <a:rPr lang="en-GB" sz="1400" dirty="0" smtClean="0">
                <a:latin typeface="+mn-lt"/>
              </a:rPr>
              <a:t>18</a:t>
            </a:r>
            <a:r>
              <a:rPr lang="en-GB" sz="1400" baseline="30000" dirty="0" smtClean="0">
                <a:latin typeface="+mn-lt"/>
              </a:rPr>
              <a:t>th</a:t>
            </a:r>
            <a:r>
              <a:rPr lang="en-GB" sz="1400" dirty="0" smtClean="0">
                <a:latin typeface="+mn-lt"/>
              </a:rPr>
              <a:t> Mar 2021 Paul </a:t>
            </a:r>
            <a:r>
              <a:rPr lang="en-GB" sz="1400" dirty="0" err="1" smtClean="0">
                <a:latin typeface="+mn-lt"/>
              </a:rPr>
              <a:t>Statter</a:t>
            </a:r>
            <a:r>
              <a:rPr lang="en-GB" sz="1400" dirty="0" smtClean="0">
                <a:latin typeface="+mn-lt"/>
              </a:rPr>
              <a:t/>
            </a:r>
            <a:br>
              <a:rPr lang="en-GB" sz="1400" dirty="0" smtClean="0">
                <a:latin typeface="+mn-lt"/>
              </a:rPr>
            </a:br>
            <a:r>
              <a:rPr lang="en-GB" sz="1400" dirty="0" smtClean="0">
                <a:latin typeface="+mn-lt"/>
              </a:rPr>
              <a:t>Soul to soul (street and creative photography)</a:t>
            </a:r>
          </a:p>
          <a:p>
            <a:pPr>
              <a:lnSpc>
                <a:spcPct val="80000"/>
              </a:lnSpc>
            </a:pPr>
            <a:r>
              <a:rPr lang="en-GB" sz="1400" dirty="0" smtClean="0">
                <a:latin typeface="+mn-lt"/>
              </a:rPr>
              <a:t>25</a:t>
            </a:r>
            <a:r>
              <a:rPr lang="en-GB" sz="1400" baseline="30000" dirty="0" smtClean="0">
                <a:latin typeface="+mn-lt"/>
              </a:rPr>
              <a:t>th</a:t>
            </a:r>
            <a:r>
              <a:rPr lang="en-GB" sz="1400" dirty="0" smtClean="0">
                <a:latin typeface="+mn-lt"/>
              </a:rPr>
              <a:t> Mar 2021 Phil Garlington</a:t>
            </a:r>
            <a:br>
              <a:rPr lang="en-GB" sz="1400" dirty="0" smtClean="0">
                <a:latin typeface="+mn-lt"/>
              </a:rPr>
            </a:br>
            <a:r>
              <a:rPr lang="en-GB" sz="1400" dirty="0" smtClean="0">
                <a:latin typeface="+mn-lt"/>
              </a:rPr>
              <a:t>Commercial to street</a:t>
            </a:r>
          </a:p>
          <a:p>
            <a:pPr>
              <a:lnSpc>
                <a:spcPct val="80000"/>
              </a:lnSpc>
            </a:pPr>
            <a:r>
              <a:rPr lang="en-GB" sz="1400" dirty="0" smtClean="0">
                <a:latin typeface="+mn-lt"/>
              </a:rPr>
              <a:t>22</a:t>
            </a:r>
            <a:r>
              <a:rPr lang="en-GB" sz="1400" baseline="30000" dirty="0" smtClean="0">
                <a:latin typeface="+mn-lt"/>
              </a:rPr>
              <a:t>nd</a:t>
            </a:r>
            <a:r>
              <a:rPr lang="en-GB" sz="1400" dirty="0" smtClean="0">
                <a:latin typeface="+mn-lt"/>
              </a:rPr>
              <a:t> Apr 2021 Bernard O’Sullivan</a:t>
            </a:r>
            <a:br>
              <a:rPr lang="en-GB" sz="1400" dirty="0" smtClean="0">
                <a:latin typeface="+mn-lt"/>
              </a:rPr>
            </a:br>
            <a:r>
              <a:rPr lang="en-GB" sz="1400" dirty="0" smtClean="0">
                <a:latin typeface="+mn-lt"/>
              </a:rPr>
              <a:t>Corporate Photography</a:t>
            </a:r>
          </a:p>
          <a:p>
            <a:pPr>
              <a:lnSpc>
                <a:spcPct val="80000"/>
              </a:lnSpc>
            </a:pPr>
            <a:r>
              <a:rPr lang="en-GB" sz="1400" dirty="0" smtClean="0">
                <a:latin typeface="+mn-lt"/>
              </a:rPr>
              <a:t>6</a:t>
            </a:r>
            <a:r>
              <a:rPr lang="en-GB" sz="1400" baseline="30000" dirty="0" smtClean="0">
                <a:latin typeface="+mn-lt"/>
              </a:rPr>
              <a:t>th</a:t>
            </a:r>
            <a:r>
              <a:rPr lang="en-GB" sz="1400" dirty="0" smtClean="0">
                <a:latin typeface="+mn-lt"/>
              </a:rPr>
              <a:t> May 2021 Ashley Franklin</a:t>
            </a:r>
            <a:br>
              <a:rPr lang="en-GB" sz="1400" dirty="0" smtClean="0">
                <a:latin typeface="+mn-lt"/>
              </a:rPr>
            </a:br>
            <a:r>
              <a:rPr lang="en-GB" sz="1400" dirty="0" smtClean="0">
                <a:latin typeface="+mn-lt"/>
              </a:rPr>
              <a:t>The wider world of photography</a:t>
            </a:r>
          </a:p>
        </p:txBody>
      </p:sp>
    </p:spTree>
    <p:extLst>
      <p:ext uri="{BB962C8B-B14F-4D97-AF65-F5344CB8AC3E}">
        <p14:creationId xmlns:p14="http://schemas.microsoft.com/office/powerpoint/2010/main" val="178929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8014" y="386267"/>
            <a:ext cx="9404723" cy="882938"/>
          </a:xfrm>
        </p:spPr>
        <p:txBody>
          <a:bodyPr/>
          <a:lstStyle/>
          <a:p>
            <a:r>
              <a:rPr lang="en-US" sz="4000" dirty="0">
                <a:solidFill>
                  <a:schemeClr val="accent2"/>
                </a:solidFill>
              </a:rPr>
              <a:t>Members Nights &amp; Portrait Evenings</a:t>
            </a:r>
          </a:p>
        </p:txBody>
      </p:sp>
      <p:sp>
        <p:nvSpPr>
          <p:cNvPr id="3" name="Content Placeholder 2"/>
          <p:cNvSpPr>
            <a:spLocks noGrp="1"/>
          </p:cNvSpPr>
          <p:nvPr>
            <p:ph idx="1"/>
          </p:nvPr>
        </p:nvSpPr>
        <p:spPr>
          <a:xfrm>
            <a:off x="975599" y="1181285"/>
            <a:ext cx="7562340" cy="4682486"/>
          </a:xfrm>
        </p:spPr>
        <p:txBody>
          <a:bodyPr>
            <a:noAutofit/>
          </a:bodyPr>
          <a:lstStyle/>
          <a:p>
            <a:pPr marL="0" indent="0">
              <a:buNone/>
            </a:pPr>
            <a:r>
              <a:rPr lang="en-US" sz="1600" dirty="0">
                <a:latin typeface="+mn-lt"/>
              </a:rPr>
              <a:t>We have </a:t>
            </a:r>
            <a:r>
              <a:rPr lang="en-US" sz="1600" dirty="0" smtClean="0">
                <a:latin typeface="+mn-lt"/>
              </a:rPr>
              <a:t>2 Members </a:t>
            </a:r>
            <a:r>
              <a:rPr lang="en-US" sz="1600" dirty="0">
                <a:latin typeface="+mn-lt"/>
              </a:rPr>
              <a:t>Nights planed this season on: </a:t>
            </a:r>
            <a:r>
              <a:rPr lang="en-US" sz="1600" dirty="0" smtClean="0">
                <a:latin typeface="+mn-lt"/>
              </a:rPr>
              <a:t/>
            </a:r>
            <a:br>
              <a:rPr lang="en-US" sz="1600" dirty="0" smtClean="0">
                <a:latin typeface="+mn-lt"/>
              </a:rPr>
            </a:br>
            <a:r>
              <a:rPr lang="en-US" sz="1600" dirty="0" smtClean="0">
                <a:latin typeface="+mn-lt"/>
              </a:rPr>
              <a:t>15</a:t>
            </a:r>
            <a:r>
              <a:rPr lang="en-US" sz="1600" baseline="30000" dirty="0" smtClean="0">
                <a:latin typeface="+mn-lt"/>
              </a:rPr>
              <a:t>th</a:t>
            </a:r>
            <a:r>
              <a:rPr lang="en-US" sz="1600" dirty="0" smtClean="0">
                <a:latin typeface="+mn-lt"/>
              </a:rPr>
              <a:t> October 20 and </a:t>
            </a:r>
            <a:r>
              <a:rPr lang="en-GB" sz="1600" dirty="0" smtClean="0">
                <a:latin typeface="+mn-lt"/>
              </a:rPr>
              <a:t>18</a:t>
            </a:r>
            <a:r>
              <a:rPr lang="en-GB" sz="1600" baseline="30000" dirty="0" smtClean="0">
                <a:latin typeface="+mn-lt"/>
              </a:rPr>
              <a:t>th</a:t>
            </a:r>
            <a:r>
              <a:rPr lang="en-GB" sz="1600" dirty="0" smtClean="0">
                <a:latin typeface="+mn-lt"/>
              </a:rPr>
              <a:t> February 21</a:t>
            </a:r>
            <a:r>
              <a:rPr lang="en-GB" sz="1600" dirty="0">
                <a:latin typeface="+mn-lt"/>
              </a:rPr>
              <a:t/>
            </a:r>
            <a:br>
              <a:rPr lang="en-GB" sz="1600" dirty="0">
                <a:latin typeface="+mn-lt"/>
              </a:rPr>
            </a:br>
            <a:endParaRPr lang="en-GB" sz="1600" dirty="0">
              <a:latin typeface="+mn-lt"/>
            </a:endParaRPr>
          </a:p>
          <a:p>
            <a:pPr marL="0" indent="0">
              <a:buNone/>
            </a:pPr>
            <a:r>
              <a:rPr lang="en-US" sz="1600" dirty="0">
                <a:latin typeface="+mn-lt"/>
              </a:rPr>
              <a:t>There are </a:t>
            </a:r>
            <a:r>
              <a:rPr lang="en-US" sz="1600" dirty="0" smtClean="0">
                <a:latin typeface="+mn-lt"/>
              </a:rPr>
              <a:t>6 </a:t>
            </a:r>
            <a:r>
              <a:rPr lang="en-US" sz="1600" dirty="0">
                <a:latin typeface="+mn-lt"/>
              </a:rPr>
              <a:t>Portrait evenings planed this season which are held </a:t>
            </a:r>
            <a:r>
              <a:rPr lang="en-US" sz="1600" dirty="0" smtClean="0">
                <a:latin typeface="+mn-lt"/>
              </a:rPr>
              <a:t>on </a:t>
            </a:r>
            <a:r>
              <a:rPr lang="en-US" sz="1600" dirty="0">
                <a:latin typeface="+mn-lt"/>
              </a:rPr>
              <a:t>a </a:t>
            </a:r>
            <a:r>
              <a:rPr lang="en-US" sz="1600" dirty="0" smtClean="0">
                <a:latin typeface="+mn-lt"/>
              </a:rPr>
              <a:t/>
            </a:r>
            <a:br>
              <a:rPr lang="en-US" sz="1600" dirty="0" smtClean="0">
                <a:latin typeface="+mn-lt"/>
              </a:rPr>
            </a:br>
            <a:r>
              <a:rPr lang="en-US" sz="1600" dirty="0" smtClean="0">
                <a:latin typeface="+mn-lt"/>
              </a:rPr>
              <a:t>Thurs / Tues evening</a:t>
            </a:r>
            <a:r>
              <a:rPr lang="en-US" sz="1600" dirty="0">
                <a:latin typeface="+mn-lt"/>
              </a:rPr>
              <a:t> </a:t>
            </a:r>
            <a:r>
              <a:rPr lang="en-US" sz="1600" dirty="0" smtClean="0">
                <a:latin typeface="+mn-lt"/>
              </a:rPr>
              <a:t>: 17</a:t>
            </a:r>
            <a:r>
              <a:rPr lang="en-US" sz="1600" baseline="30000" dirty="0" smtClean="0">
                <a:latin typeface="+mn-lt"/>
              </a:rPr>
              <a:t>th</a:t>
            </a:r>
            <a:r>
              <a:rPr lang="en-US" sz="1600" dirty="0" smtClean="0">
                <a:latin typeface="+mn-lt"/>
              </a:rPr>
              <a:t> October /</a:t>
            </a:r>
            <a:r>
              <a:rPr lang="en-US" sz="1600" dirty="0">
                <a:latin typeface="+mn-lt"/>
              </a:rPr>
              <a:t> </a:t>
            </a:r>
            <a:r>
              <a:rPr lang="en-US" sz="1600" dirty="0" smtClean="0">
                <a:latin typeface="+mn-lt"/>
              </a:rPr>
              <a:t>22</a:t>
            </a:r>
            <a:r>
              <a:rPr lang="en-US" sz="1600" baseline="30000" dirty="0" smtClean="0">
                <a:latin typeface="+mn-lt"/>
              </a:rPr>
              <a:t>nd</a:t>
            </a:r>
            <a:r>
              <a:rPr lang="en-US" sz="1600" dirty="0" smtClean="0">
                <a:latin typeface="+mn-lt"/>
              </a:rPr>
              <a:t> October / 19</a:t>
            </a:r>
            <a:r>
              <a:rPr lang="en-US" sz="1600" baseline="30000" dirty="0" smtClean="0">
                <a:latin typeface="+mn-lt"/>
              </a:rPr>
              <a:t>th</a:t>
            </a:r>
            <a:r>
              <a:rPr lang="en-US" sz="1600" dirty="0" smtClean="0">
                <a:latin typeface="+mn-lt"/>
              </a:rPr>
              <a:t> November /</a:t>
            </a:r>
            <a:br>
              <a:rPr lang="en-US" sz="1600" dirty="0" smtClean="0">
                <a:latin typeface="+mn-lt"/>
              </a:rPr>
            </a:br>
            <a:r>
              <a:rPr lang="en-US" sz="1600" dirty="0" smtClean="0">
                <a:latin typeface="+mn-lt"/>
              </a:rPr>
              <a:t>26</a:t>
            </a:r>
            <a:r>
              <a:rPr lang="en-US" sz="1600" baseline="30000" dirty="0" smtClean="0">
                <a:latin typeface="+mn-lt"/>
              </a:rPr>
              <a:t>th</a:t>
            </a:r>
            <a:r>
              <a:rPr lang="en-US" sz="1600" dirty="0" smtClean="0">
                <a:latin typeface="+mn-lt"/>
              </a:rPr>
              <a:t> January 21 / 23</a:t>
            </a:r>
            <a:r>
              <a:rPr lang="en-US" sz="1600" baseline="30000" dirty="0" smtClean="0">
                <a:latin typeface="+mn-lt"/>
              </a:rPr>
              <a:t>rd</a:t>
            </a:r>
            <a:r>
              <a:rPr lang="en-US" sz="1600" dirty="0" smtClean="0">
                <a:latin typeface="+mn-lt"/>
              </a:rPr>
              <a:t> February 21 / 23</a:t>
            </a:r>
            <a:r>
              <a:rPr lang="en-US" sz="1600" baseline="30000" dirty="0" smtClean="0">
                <a:latin typeface="+mn-lt"/>
              </a:rPr>
              <a:t>rd</a:t>
            </a:r>
            <a:r>
              <a:rPr lang="en-US" sz="1600" dirty="0" smtClean="0">
                <a:latin typeface="+mn-lt"/>
              </a:rPr>
              <a:t> March 21 </a:t>
            </a:r>
            <a:endParaRPr lang="en-US" sz="1600" dirty="0">
              <a:latin typeface="+mn-lt"/>
            </a:endParaRPr>
          </a:p>
          <a:p>
            <a:pPr marL="0" indent="0">
              <a:buNone/>
            </a:pPr>
            <a:r>
              <a:rPr lang="en-US" sz="1600" dirty="0" smtClean="0">
                <a:latin typeface="+mn-lt"/>
              </a:rPr>
              <a:t>These </a:t>
            </a:r>
            <a:r>
              <a:rPr lang="en-US" sz="1600" dirty="0">
                <a:latin typeface="+mn-lt"/>
              </a:rPr>
              <a:t>usually have a fee of £</a:t>
            </a:r>
            <a:r>
              <a:rPr lang="en-US" sz="1600" dirty="0" smtClean="0">
                <a:latin typeface="+mn-lt"/>
              </a:rPr>
              <a:t>10 per </a:t>
            </a:r>
            <a:r>
              <a:rPr lang="en-US" sz="1600" dirty="0">
                <a:latin typeface="+mn-lt"/>
              </a:rPr>
              <a:t>person to attend, which pays for </a:t>
            </a:r>
            <a:r>
              <a:rPr lang="en-US" sz="1600" dirty="0" smtClean="0">
                <a:latin typeface="+mn-lt"/>
              </a:rPr>
              <a:t/>
            </a:r>
            <a:br>
              <a:rPr lang="en-US" sz="1600" dirty="0" smtClean="0">
                <a:latin typeface="+mn-lt"/>
              </a:rPr>
            </a:br>
            <a:r>
              <a:rPr lang="en-US" sz="1600" dirty="0" smtClean="0">
                <a:latin typeface="+mn-lt"/>
              </a:rPr>
              <a:t>the models, room hire </a:t>
            </a:r>
            <a:r>
              <a:rPr lang="en-US" sz="1600" dirty="0">
                <a:latin typeface="+mn-lt"/>
              </a:rPr>
              <a:t>and provides:</a:t>
            </a:r>
          </a:p>
          <a:p>
            <a:pPr lvl="1">
              <a:buFont typeface="Wingdings" panose="05000000000000000000" pitchFamily="2" charset="2"/>
              <a:buChar char="Ø"/>
            </a:pPr>
            <a:r>
              <a:rPr lang="en-US" sz="1600" dirty="0">
                <a:latin typeface="+mn-lt"/>
              </a:rPr>
              <a:t>Help on studio lighting / Off camera flash </a:t>
            </a:r>
          </a:p>
          <a:p>
            <a:pPr lvl="1">
              <a:buFont typeface="Wingdings" panose="05000000000000000000" pitchFamily="2" charset="2"/>
              <a:buChar char="Ø"/>
            </a:pPr>
            <a:r>
              <a:rPr lang="en-US" sz="1600" dirty="0">
                <a:latin typeface="+mn-lt"/>
              </a:rPr>
              <a:t>Model direction and other </a:t>
            </a:r>
            <a:r>
              <a:rPr lang="en-US" sz="1600" dirty="0" smtClean="0">
                <a:latin typeface="+mn-lt"/>
              </a:rPr>
              <a:t>techniques</a:t>
            </a:r>
            <a:endParaRPr lang="en-US" sz="1600" dirty="0">
              <a:latin typeface="+mn-lt"/>
            </a:endParaRPr>
          </a:p>
          <a:p>
            <a:pPr marL="57150" indent="0">
              <a:buNone/>
            </a:pPr>
            <a:r>
              <a:rPr lang="en-US" sz="1600" dirty="0">
                <a:latin typeface="+mn-lt"/>
              </a:rPr>
              <a:t>Places are limited to 6 people to give everyone </a:t>
            </a:r>
            <a:r>
              <a:rPr lang="en-US" sz="1600" dirty="0" smtClean="0">
                <a:latin typeface="+mn-lt"/>
              </a:rPr>
              <a:t>time</a:t>
            </a:r>
            <a:endParaRPr lang="en-US" sz="1600" dirty="0">
              <a:latin typeface="+mn-lt"/>
            </a:endParaRPr>
          </a:p>
          <a:p>
            <a:pPr marL="0" indent="0">
              <a:buNone/>
            </a:pPr>
            <a:r>
              <a:rPr lang="en-US" sz="1600" dirty="0" smtClean="0">
                <a:latin typeface="+mn-lt"/>
              </a:rPr>
              <a:t> You </a:t>
            </a:r>
            <a:r>
              <a:rPr lang="en-US" sz="1600" dirty="0">
                <a:latin typeface="+mn-lt"/>
              </a:rPr>
              <a:t>will come away with some nice images</a:t>
            </a:r>
            <a:r>
              <a:rPr lang="en-US" sz="1600" dirty="0" smtClean="0">
                <a:latin typeface="+mn-lt"/>
              </a:rPr>
              <a:t>!</a:t>
            </a:r>
          </a:p>
          <a:p>
            <a:pPr marL="0" indent="0">
              <a:buNone/>
            </a:pPr>
            <a:r>
              <a:rPr lang="en-US" sz="1600" dirty="0" smtClean="0">
                <a:latin typeface="+mn-lt"/>
              </a:rPr>
              <a:t>There are also a couple of critique nights planned . These may be run over Zoom or at the club if restrictions are relaxed. These are :</a:t>
            </a:r>
            <a:br>
              <a:rPr lang="en-US" sz="1600" dirty="0" smtClean="0">
                <a:latin typeface="+mn-lt"/>
              </a:rPr>
            </a:br>
            <a:r>
              <a:rPr lang="en-US" sz="1600" dirty="0" smtClean="0">
                <a:latin typeface="+mn-lt"/>
              </a:rPr>
              <a:t>8</a:t>
            </a:r>
            <a:r>
              <a:rPr lang="en-US" sz="1600" baseline="30000" dirty="0" smtClean="0">
                <a:latin typeface="+mn-lt"/>
              </a:rPr>
              <a:t>th</a:t>
            </a:r>
            <a:r>
              <a:rPr lang="en-US" sz="1600" dirty="0" smtClean="0">
                <a:latin typeface="+mn-lt"/>
              </a:rPr>
              <a:t> October / 16</a:t>
            </a:r>
            <a:r>
              <a:rPr lang="en-US" sz="1600" baseline="30000" dirty="0" smtClean="0">
                <a:latin typeface="+mn-lt"/>
              </a:rPr>
              <a:t>th</a:t>
            </a:r>
            <a:r>
              <a:rPr lang="en-US" sz="1600" dirty="0" smtClean="0">
                <a:latin typeface="+mn-lt"/>
              </a:rPr>
              <a:t> February 21 /</a:t>
            </a:r>
            <a:endParaRPr lang="en-US" sz="1600" dirty="0">
              <a:latin typeface="+mn-lt"/>
            </a:endParaRPr>
          </a:p>
          <a:p>
            <a:pPr marL="0" indent="0">
              <a:buNone/>
            </a:pPr>
            <a:endParaRPr lang="en-GB" sz="1600" dirty="0">
              <a:latin typeface="+mn-lt"/>
            </a:endParaRPr>
          </a:p>
        </p:txBody>
      </p:sp>
      <p:grpSp>
        <p:nvGrpSpPr>
          <p:cNvPr id="10" name="Group 9">
            <a:extLst>
              <a:ext uri="{FF2B5EF4-FFF2-40B4-BE49-F238E27FC236}">
                <a16:creationId xmlns="" xmlns:a16="http://schemas.microsoft.com/office/drawing/2014/main" id="{D0DA71D9-2A35-4844-833A-B129E7B49CD2}"/>
              </a:ext>
            </a:extLst>
          </p:cNvPr>
          <p:cNvGrpSpPr/>
          <p:nvPr/>
        </p:nvGrpSpPr>
        <p:grpSpPr>
          <a:xfrm>
            <a:off x="8537938" y="1318980"/>
            <a:ext cx="1942174" cy="1569386"/>
            <a:chOff x="8982075" y="1279791"/>
            <a:chExt cx="1942174" cy="1569386"/>
          </a:xfrm>
        </p:grpSpPr>
        <p:pic>
          <p:nvPicPr>
            <p:cNvPr id="7" name="Picture 6">
              <a:extLst>
                <a:ext uri="{FF2B5EF4-FFF2-40B4-BE49-F238E27FC236}">
                  <a16:creationId xmlns="" xmlns:a16="http://schemas.microsoft.com/office/drawing/2014/main" id="{C243FA75-0605-46F9-A7CD-96B9A3873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075" y="1279791"/>
              <a:ext cx="1942174" cy="1294320"/>
            </a:xfrm>
            <a:prstGeom prst="rect">
              <a:avLst/>
            </a:prstGeom>
          </p:spPr>
        </p:pic>
        <p:sp>
          <p:nvSpPr>
            <p:cNvPr id="8" name="TextBox 7">
              <a:extLst>
                <a:ext uri="{FF2B5EF4-FFF2-40B4-BE49-F238E27FC236}">
                  <a16:creationId xmlns="" xmlns:a16="http://schemas.microsoft.com/office/drawing/2014/main" id="{AE51F3E2-3CC3-4054-9044-6B448FA8DF4B}"/>
                </a:ext>
              </a:extLst>
            </p:cNvPr>
            <p:cNvSpPr txBox="1"/>
            <p:nvPr/>
          </p:nvSpPr>
          <p:spPr>
            <a:xfrm>
              <a:off x="8982075" y="2572178"/>
              <a:ext cx="1942174" cy="276999"/>
            </a:xfrm>
            <a:prstGeom prst="rect">
              <a:avLst/>
            </a:prstGeom>
            <a:noFill/>
          </p:spPr>
          <p:txBody>
            <a:bodyPr wrap="square" rtlCol="0">
              <a:spAutoFit/>
            </a:bodyPr>
            <a:lstStyle/>
            <a:p>
              <a:r>
                <a:rPr lang="en-GB" sz="1200" dirty="0"/>
                <a:t>Iain Jack</a:t>
              </a:r>
            </a:p>
          </p:txBody>
        </p:sp>
      </p:grpSp>
      <p:sp>
        <p:nvSpPr>
          <p:cNvPr id="9" name="TextBox 8">
            <a:extLst>
              <a:ext uri="{FF2B5EF4-FFF2-40B4-BE49-F238E27FC236}">
                <a16:creationId xmlns="" xmlns:a16="http://schemas.microsoft.com/office/drawing/2014/main" id="{B7B2AC33-C881-4E7C-8885-EECD991C9F5F}"/>
              </a:ext>
            </a:extLst>
          </p:cNvPr>
          <p:cNvSpPr txBox="1"/>
          <p:nvPr/>
        </p:nvSpPr>
        <p:spPr>
          <a:xfrm>
            <a:off x="8786939" y="5069462"/>
            <a:ext cx="1444171" cy="276999"/>
          </a:xfrm>
          <a:prstGeom prst="rect">
            <a:avLst/>
          </a:prstGeom>
          <a:noFill/>
        </p:spPr>
        <p:txBody>
          <a:bodyPr wrap="square" rtlCol="0">
            <a:spAutoFit/>
          </a:bodyPr>
          <a:lstStyle/>
          <a:p>
            <a:r>
              <a:rPr lang="en-GB" sz="1200" dirty="0" err="1" smtClean="0"/>
              <a:t>Wioletta</a:t>
            </a:r>
            <a:r>
              <a:rPr lang="en-GB" sz="1200" dirty="0" smtClean="0"/>
              <a:t> Maj</a:t>
            </a:r>
            <a:endParaRPr lang="en-GB" sz="1200" dirty="0"/>
          </a:p>
        </p:txBody>
      </p:sp>
      <p:grpSp>
        <p:nvGrpSpPr>
          <p:cNvPr id="12" name="Group 11">
            <a:extLst>
              <a:ext uri="{FF2B5EF4-FFF2-40B4-BE49-F238E27FC236}">
                <a16:creationId xmlns="" xmlns:a16="http://schemas.microsoft.com/office/drawing/2014/main" id="{CB4CB9AB-5AD4-4190-BA1F-B8703AFC9921}"/>
              </a:ext>
            </a:extLst>
          </p:cNvPr>
          <p:cNvGrpSpPr/>
          <p:nvPr/>
        </p:nvGrpSpPr>
        <p:grpSpPr>
          <a:xfrm>
            <a:off x="10573555" y="0"/>
            <a:ext cx="940158" cy="1442434"/>
            <a:chOff x="10573555" y="0"/>
            <a:chExt cx="940158" cy="1442434"/>
          </a:xfrm>
        </p:grpSpPr>
        <p:sp>
          <p:nvSpPr>
            <p:cNvPr id="13" name="Rectangle 12">
              <a:extLst>
                <a:ext uri="{FF2B5EF4-FFF2-40B4-BE49-F238E27FC236}">
                  <a16:creationId xmlns="" xmlns:a16="http://schemas.microsoft.com/office/drawing/2014/main" id="{F2F7BD12-290C-47C9-8660-243DC7C41652}"/>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 xmlns:a16="http://schemas.microsoft.com/office/drawing/2014/main" id="{3E7D99C8-FB35-4E84-86AE-3968EA25E8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pic>
        <p:nvPicPr>
          <p:cNvPr id="2050" name="Picture 2" descr="C:\Users\Internal\Pictures\2018-19 Season FB\6th MC\07.216_Iz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6939" y="3004478"/>
            <a:ext cx="1444171" cy="192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9961" y="376518"/>
            <a:ext cx="9404723" cy="1118506"/>
          </a:xfrm>
        </p:spPr>
        <p:txBody>
          <a:bodyPr/>
          <a:lstStyle/>
          <a:p>
            <a:r>
              <a:rPr lang="en-GB" sz="4000" dirty="0">
                <a:solidFill>
                  <a:schemeClr val="accent2"/>
                </a:solidFill>
              </a:rPr>
              <a:t>Our Photo-Walks</a:t>
            </a:r>
          </a:p>
        </p:txBody>
      </p:sp>
      <p:sp>
        <p:nvSpPr>
          <p:cNvPr id="3" name="Content Placeholder 2"/>
          <p:cNvSpPr>
            <a:spLocks noGrp="1"/>
          </p:cNvSpPr>
          <p:nvPr>
            <p:ph idx="1"/>
          </p:nvPr>
        </p:nvSpPr>
        <p:spPr>
          <a:xfrm>
            <a:off x="950911" y="1152124"/>
            <a:ext cx="7535864" cy="4934754"/>
          </a:xfrm>
        </p:spPr>
        <p:txBody>
          <a:bodyPr>
            <a:noAutofit/>
          </a:bodyPr>
          <a:lstStyle/>
          <a:p>
            <a:pPr marL="0" indent="0" fontAlgn="base">
              <a:buNone/>
            </a:pPr>
            <a:r>
              <a:rPr lang="en-GB" sz="1600" dirty="0">
                <a:latin typeface="+mn-lt"/>
              </a:rPr>
              <a:t>Photo-walks occur throughout the summer and winter months, outside of the club’s normal season and are open to anyone (including non members). Below </a:t>
            </a:r>
            <a:r>
              <a:rPr lang="en-GB" sz="1600" dirty="0" smtClean="0">
                <a:latin typeface="+mn-lt"/>
              </a:rPr>
              <a:t>are some of the typical photo-walk destinations </a:t>
            </a:r>
            <a:r>
              <a:rPr lang="en-GB" sz="1600" dirty="0">
                <a:latin typeface="+mn-lt"/>
              </a:rPr>
              <a:t>:</a:t>
            </a:r>
            <a:br>
              <a:rPr lang="en-GB" sz="1600" dirty="0">
                <a:latin typeface="+mn-lt"/>
              </a:rPr>
            </a:br>
            <a:endParaRPr lang="en-GB" sz="1600" dirty="0">
              <a:latin typeface="+mn-lt"/>
            </a:endParaRPr>
          </a:p>
          <a:p>
            <a:pPr marL="457200" lvl="1" indent="0" fontAlgn="base">
              <a:buNone/>
            </a:pPr>
            <a:r>
              <a:rPr lang="en-GB" sz="1600" dirty="0" smtClean="0">
                <a:latin typeface="+mn-lt"/>
              </a:rPr>
              <a:t>Brock bottoms</a:t>
            </a:r>
            <a:r>
              <a:rPr lang="en-GB" sz="1600" dirty="0">
                <a:latin typeface="+mn-lt"/>
              </a:rPr>
              <a:t/>
            </a:r>
            <a:br>
              <a:rPr lang="en-GB" sz="1600" dirty="0">
                <a:latin typeface="+mn-lt"/>
              </a:rPr>
            </a:br>
            <a:r>
              <a:rPr lang="en-GB" sz="1600" dirty="0" err="1" smtClean="0">
                <a:latin typeface="+mn-lt"/>
              </a:rPr>
              <a:t>Skipool</a:t>
            </a:r>
            <a:r>
              <a:rPr lang="en-GB" sz="1600" dirty="0" smtClean="0">
                <a:latin typeface="+mn-lt"/>
              </a:rPr>
              <a:t> Creek</a:t>
            </a:r>
            <a:r>
              <a:rPr lang="en-GB" sz="1600" dirty="0">
                <a:latin typeface="+mn-lt"/>
              </a:rPr>
              <a:t/>
            </a:r>
            <a:br>
              <a:rPr lang="en-GB" sz="1600" dirty="0">
                <a:latin typeface="+mn-lt"/>
              </a:rPr>
            </a:br>
            <a:r>
              <a:rPr lang="en-GB" sz="1600" dirty="0" smtClean="0">
                <a:latin typeface="+mn-lt"/>
              </a:rPr>
              <a:t>Albert Dock, Liverpool</a:t>
            </a:r>
            <a:r>
              <a:rPr lang="en-GB" sz="1600" dirty="0">
                <a:latin typeface="+mn-lt"/>
              </a:rPr>
              <a:t/>
            </a:r>
            <a:br>
              <a:rPr lang="en-GB" sz="1600" dirty="0">
                <a:latin typeface="+mn-lt"/>
              </a:rPr>
            </a:br>
            <a:r>
              <a:rPr lang="en-GB" sz="1600" dirty="0" smtClean="0">
                <a:latin typeface="+mn-lt"/>
              </a:rPr>
              <a:t>Fleetwood Wrecks / Mary’s Shell</a:t>
            </a:r>
            <a:r>
              <a:rPr lang="en-GB" sz="1600" dirty="0">
                <a:latin typeface="+mn-lt"/>
              </a:rPr>
              <a:t/>
            </a:r>
            <a:br>
              <a:rPr lang="en-GB" sz="1600" dirty="0">
                <a:latin typeface="+mn-lt"/>
              </a:rPr>
            </a:br>
            <a:r>
              <a:rPr lang="en-GB" sz="1600" dirty="0" smtClean="0">
                <a:latin typeface="+mn-lt"/>
              </a:rPr>
              <a:t>Anthony </a:t>
            </a:r>
            <a:r>
              <a:rPr lang="en-GB" sz="1600" dirty="0" err="1" smtClean="0">
                <a:latin typeface="+mn-lt"/>
              </a:rPr>
              <a:t>Gormley’s</a:t>
            </a:r>
            <a:r>
              <a:rPr lang="en-GB" sz="1600" dirty="0" smtClean="0">
                <a:latin typeface="+mn-lt"/>
              </a:rPr>
              <a:t> Another Place, Crosby </a:t>
            </a:r>
            <a:r>
              <a:rPr lang="en-GB" sz="1600" dirty="0">
                <a:latin typeface="+mn-lt"/>
              </a:rPr>
              <a:t/>
            </a:r>
            <a:br>
              <a:rPr lang="en-GB" sz="1600" dirty="0">
                <a:latin typeface="+mn-lt"/>
              </a:rPr>
            </a:br>
            <a:r>
              <a:rPr lang="en-GB" sz="1600" dirty="0" smtClean="0">
                <a:latin typeface="+mn-lt"/>
              </a:rPr>
              <a:t>Abbey Ruins, </a:t>
            </a:r>
            <a:r>
              <a:rPr lang="en-GB" sz="1600" dirty="0" err="1" smtClean="0">
                <a:latin typeface="+mn-lt"/>
              </a:rPr>
              <a:t>Heysham</a:t>
            </a:r>
            <a:r>
              <a:rPr lang="en-GB" sz="1600" dirty="0">
                <a:latin typeface="+mn-lt"/>
              </a:rPr>
              <a:t/>
            </a:r>
            <a:br>
              <a:rPr lang="en-GB" sz="1600" dirty="0">
                <a:latin typeface="+mn-lt"/>
              </a:rPr>
            </a:br>
            <a:r>
              <a:rPr lang="en-GB" sz="1600" dirty="0" smtClean="0">
                <a:latin typeface="+mn-lt"/>
              </a:rPr>
              <a:t>Fairy </a:t>
            </a:r>
            <a:r>
              <a:rPr lang="en-GB" sz="1600" dirty="0">
                <a:latin typeface="+mn-lt"/>
              </a:rPr>
              <a:t>Glen, </a:t>
            </a:r>
            <a:r>
              <a:rPr lang="en-GB" sz="1600" dirty="0" err="1" smtClean="0">
                <a:latin typeface="+mn-lt"/>
              </a:rPr>
              <a:t>Parbold</a:t>
            </a:r>
            <a:r>
              <a:rPr lang="en-GB" sz="1600" dirty="0">
                <a:latin typeface="+mn-lt"/>
              </a:rPr>
              <a:t/>
            </a:r>
            <a:br>
              <a:rPr lang="en-GB" sz="1600" dirty="0">
                <a:latin typeface="+mn-lt"/>
              </a:rPr>
            </a:br>
            <a:r>
              <a:rPr lang="en-GB" sz="1600" dirty="0" smtClean="0">
                <a:latin typeface="+mn-lt"/>
              </a:rPr>
              <a:t>St </a:t>
            </a:r>
            <a:r>
              <a:rPr lang="en-GB" sz="1600" dirty="0" err="1">
                <a:latin typeface="+mn-lt"/>
              </a:rPr>
              <a:t>Annes</a:t>
            </a:r>
            <a:r>
              <a:rPr lang="en-GB" sz="1600" dirty="0">
                <a:latin typeface="+mn-lt"/>
              </a:rPr>
              <a:t> </a:t>
            </a:r>
            <a:r>
              <a:rPr lang="en-GB" sz="1600" dirty="0" smtClean="0">
                <a:latin typeface="+mn-lt"/>
              </a:rPr>
              <a:t>Pier / Beach Huts</a:t>
            </a:r>
            <a:r>
              <a:rPr lang="en-GB" sz="1600" dirty="0">
                <a:latin typeface="+mn-lt"/>
              </a:rPr>
              <a:t/>
            </a:r>
            <a:br>
              <a:rPr lang="en-GB" sz="1600" dirty="0">
                <a:latin typeface="+mn-lt"/>
              </a:rPr>
            </a:br>
            <a:r>
              <a:rPr lang="en-GB" sz="1600" dirty="0" smtClean="0">
                <a:latin typeface="+mn-lt"/>
              </a:rPr>
              <a:t>Salford Quays, Manchester </a:t>
            </a:r>
            <a:r>
              <a:rPr lang="en-GB" sz="1600" dirty="0">
                <a:latin typeface="+mn-lt"/>
              </a:rPr>
              <a:t/>
            </a:r>
            <a:br>
              <a:rPr lang="en-GB" sz="1600" dirty="0">
                <a:latin typeface="+mn-lt"/>
              </a:rPr>
            </a:br>
            <a:r>
              <a:rPr lang="en-GB" sz="1600" dirty="0" err="1" smtClean="0">
                <a:latin typeface="+mn-lt"/>
              </a:rPr>
              <a:t>Avenham</a:t>
            </a:r>
            <a:r>
              <a:rPr lang="en-GB" sz="1600" dirty="0" smtClean="0">
                <a:latin typeface="+mn-lt"/>
              </a:rPr>
              <a:t> &amp; Miller Parks</a:t>
            </a:r>
            <a:endParaRPr lang="en-GB" sz="1600" dirty="0">
              <a:latin typeface="+mn-lt"/>
            </a:endParaRPr>
          </a:p>
          <a:p>
            <a:pPr marL="57150" indent="0" fontAlgn="base">
              <a:buNone/>
            </a:pPr>
            <a:r>
              <a:rPr lang="en-GB" sz="1600" dirty="0" smtClean="0">
                <a:latin typeface="+mn-lt"/>
              </a:rPr>
              <a:t/>
            </a:r>
            <a:br>
              <a:rPr lang="en-GB" sz="1600" dirty="0" smtClean="0">
                <a:latin typeface="+mn-lt"/>
              </a:rPr>
            </a:br>
            <a:r>
              <a:rPr lang="en-GB" sz="1600" dirty="0" smtClean="0">
                <a:latin typeface="+mn-lt"/>
              </a:rPr>
              <a:t>All finished off with a visit to a local pub!</a:t>
            </a:r>
            <a:endParaRPr lang="en-GB" sz="1600" dirty="0">
              <a:latin typeface="+mn-lt"/>
            </a:endParaRPr>
          </a:p>
        </p:txBody>
      </p:sp>
      <p:grpSp>
        <p:nvGrpSpPr>
          <p:cNvPr id="8" name="Group 7">
            <a:extLst>
              <a:ext uri="{FF2B5EF4-FFF2-40B4-BE49-F238E27FC236}">
                <a16:creationId xmlns="" xmlns:a16="http://schemas.microsoft.com/office/drawing/2014/main" id="{9CAE23C2-1087-4FA1-AAD4-1C0F64C2351C}"/>
              </a:ext>
            </a:extLst>
          </p:cNvPr>
          <p:cNvGrpSpPr/>
          <p:nvPr/>
        </p:nvGrpSpPr>
        <p:grpSpPr>
          <a:xfrm>
            <a:off x="10573555" y="0"/>
            <a:ext cx="940158" cy="1442434"/>
            <a:chOff x="10573555" y="0"/>
            <a:chExt cx="940158" cy="1442434"/>
          </a:xfrm>
        </p:grpSpPr>
        <p:sp>
          <p:nvSpPr>
            <p:cNvPr id="9" name="Rectangle 8">
              <a:extLst>
                <a:ext uri="{FF2B5EF4-FFF2-40B4-BE49-F238E27FC236}">
                  <a16:creationId xmlns="" xmlns:a16="http://schemas.microsoft.com/office/drawing/2014/main" id="{C55D0704-78AD-426E-9E7A-937D61EFE344}"/>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 xmlns:a16="http://schemas.microsoft.com/office/drawing/2014/main" id="{13764FB8-2D81-4E9D-BA45-83370EFCF1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grpSp>
        <p:nvGrpSpPr>
          <p:cNvPr id="11" name="Group 10"/>
          <p:cNvGrpSpPr/>
          <p:nvPr/>
        </p:nvGrpSpPr>
        <p:grpSpPr>
          <a:xfrm>
            <a:off x="6558557" y="2618334"/>
            <a:ext cx="4910082" cy="3085776"/>
            <a:chOff x="7576454" y="2539999"/>
            <a:chExt cx="4480987" cy="2765075"/>
          </a:xfrm>
        </p:grpSpPr>
        <p:sp>
          <p:nvSpPr>
            <p:cNvPr id="6" name="Rectangle 5">
              <a:extLst>
                <a:ext uri="{FF2B5EF4-FFF2-40B4-BE49-F238E27FC236}">
                  <a16:creationId xmlns="" xmlns:a16="http://schemas.microsoft.com/office/drawing/2014/main" id="{4A848581-4B53-4C9B-B3B5-7345094C291D}"/>
                </a:ext>
              </a:extLst>
            </p:cNvPr>
            <p:cNvSpPr/>
            <p:nvPr/>
          </p:nvSpPr>
          <p:spPr>
            <a:xfrm>
              <a:off x="7576454" y="4997297"/>
              <a:ext cx="2095445" cy="307777"/>
            </a:xfrm>
            <a:prstGeom prst="rect">
              <a:avLst/>
            </a:prstGeom>
          </p:spPr>
          <p:txBody>
            <a:bodyPr wrap="none">
              <a:spAutoFit/>
            </a:bodyPr>
            <a:lstStyle/>
            <a:p>
              <a:r>
                <a:rPr lang="en-GB" sz="1400" dirty="0" smtClean="0">
                  <a:solidFill>
                    <a:schemeClr val="accent2"/>
                  </a:solidFill>
                </a:rPr>
                <a:t>Media City, Pam Guy </a:t>
              </a:r>
              <a:endParaRPr lang="en-GB" sz="1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980" b="15575"/>
            <a:stretch/>
          </p:blipFill>
          <p:spPr>
            <a:xfrm>
              <a:off x="7576454" y="2539999"/>
              <a:ext cx="4480987" cy="2333847"/>
            </a:xfrm>
            <a:prstGeom prst="rect">
              <a:avLst/>
            </a:prstGeom>
            <a:ln>
              <a:solidFill>
                <a:schemeClr val="bg1"/>
              </a:solidFill>
            </a:ln>
          </p:spPr>
        </p:pic>
      </p:grpSp>
    </p:spTree>
    <p:extLst>
      <p:ext uri="{BB962C8B-B14F-4D97-AF65-F5344CB8AC3E}">
        <p14:creationId xmlns:p14="http://schemas.microsoft.com/office/powerpoint/2010/main" val="277829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0911" y="405093"/>
            <a:ext cx="9404723" cy="842682"/>
          </a:xfrm>
        </p:spPr>
        <p:txBody>
          <a:bodyPr/>
          <a:lstStyle/>
          <a:p>
            <a:r>
              <a:rPr lang="en-US" sz="4000" dirty="0">
                <a:solidFill>
                  <a:schemeClr val="accent2"/>
                </a:solidFill>
              </a:rPr>
              <a:t>Our Competitions</a:t>
            </a:r>
          </a:p>
        </p:txBody>
      </p:sp>
      <p:sp>
        <p:nvSpPr>
          <p:cNvPr id="3" name="Content Placeholder 2"/>
          <p:cNvSpPr>
            <a:spLocks noGrp="1"/>
          </p:cNvSpPr>
          <p:nvPr>
            <p:ph idx="1"/>
          </p:nvPr>
        </p:nvSpPr>
        <p:spPr>
          <a:xfrm>
            <a:off x="950911" y="1162050"/>
            <a:ext cx="8946541" cy="4752975"/>
          </a:xfrm>
        </p:spPr>
        <p:txBody>
          <a:bodyPr>
            <a:noAutofit/>
          </a:bodyPr>
          <a:lstStyle/>
          <a:p>
            <a:pPr marL="0" indent="0">
              <a:buNone/>
            </a:pPr>
            <a:r>
              <a:rPr lang="en-US" sz="1600" dirty="0">
                <a:latin typeface="+mn-lt"/>
              </a:rPr>
              <a:t>External Competitions (contact </a:t>
            </a:r>
            <a:r>
              <a:rPr lang="en-US" sz="1600" dirty="0" smtClean="0">
                <a:latin typeface="+mn-lt"/>
              </a:rPr>
              <a:t>Tim Gilbert, </a:t>
            </a:r>
            <a:r>
              <a:rPr lang="en-US" sz="1600" dirty="0">
                <a:latin typeface="+mn-lt"/>
              </a:rPr>
              <a:t>external competition secretary)</a:t>
            </a:r>
          </a:p>
          <a:p>
            <a:pPr lvl="1">
              <a:buFont typeface="Wingdings" panose="05000000000000000000" pitchFamily="2" charset="2"/>
              <a:buChar char="Ø"/>
            </a:pPr>
            <a:r>
              <a:rPr lang="en-US" sz="1600" dirty="0">
                <a:latin typeface="+mn-lt"/>
              </a:rPr>
              <a:t>3 Way battle with Chorley, Leyland and Preston</a:t>
            </a:r>
          </a:p>
          <a:p>
            <a:pPr lvl="1">
              <a:buFont typeface="Wingdings" panose="05000000000000000000" pitchFamily="2" charset="2"/>
              <a:buChar char="Ø"/>
            </a:pPr>
            <a:r>
              <a:rPr lang="en-US" sz="1600" dirty="0">
                <a:latin typeface="+mn-lt"/>
              </a:rPr>
              <a:t>L&amp;CPU and  </a:t>
            </a:r>
            <a:r>
              <a:rPr lang="en-US" sz="1600" dirty="0" smtClean="0">
                <a:latin typeface="+mn-lt"/>
              </a:rPr>
              <a:t>ICPA </a:t>
            </a:r>
            <a:r>
              <a:rPr lang="en-US" sz="1600" dirty="0">
                <a:latin typeface="+mn-lt"/>
              </a:rPr>
              <a:t>Competitions</a:t>
            </a:r>
          </a:p>
          <a:p>
            <a:pPr lvl="1">
              <a:buFont typeface="Wingdings" panose="05000000000000000000" pitchFamily="2" charset="2"/>
              <a:buChar char="Ø"/>
            </a:pPr>
            <a:r>
              <a:rPr lang="en-US" sz="1600" dirty="0">
                <a:latin typeface="+mn-lt"/>
              </a:rPr>
              <a:t>International, inter-club competition – Melbourne </a:t>
            </a:r>
            <a:r>
              <a:rPr lang="en-US" sz="1600" dirty="0" smtClean="0">
                <a:latin typeface="+mn-lt"/>
              </a:rPr>
              <a:t>Trophy</a:t>
            </a:r>
          </a:p>
          <a:p>
            <a:pPr lvl="1">
              <a:buFont typeface="Wingdings" panose="05000000000000000000" pitchFamily="2" charset="2"/>
              <a:buChar char="Ø"/>
            </a:pPr>
            <a:r>
              <a:rPr lang="en-US" sz="1600" dirty="0" smtClean="0">
                <a:latin typeface="+mn-lt"/>
              </a:rPr>
              <a:t>Matching Image Competition  with Blackburn and </a:t>
            </a:r>
            <a:r>
              <a:rPr lang="en-US" sz="1600" dirty="0" err="1" smtClean="0">
                <a:latin typeface="+mn-lt"/>
              </a:rPr>
              <a:t>Burnley</a:t>
            </a:r>
            <a:r>
              <a:rPr lang="en-US" sz="1600" dirty="0">
                <a:latin typeface="+mn-lt"/>
              </a:rPr>
              <a:t/>
            </a:r>
            <a:br>
              <a:rPr lang="en-US" sz="1600" dirty="0">
                <a:latin typeface="+mn-lt"/>
              </a:rPr>
            </a:br>
            <a:endParaRPr lang="en-US" sz="1600" dirty="0">
              <a:latin typeface="+mn-lt"/>
            </a:endParaRPr>
          </a:p>
          <a:p>
            <a:pPr marL="0" indent="0">
              <a:buNone/>
            </a:pPr>
            <a:r>
              <a:rPr lang="en-US" sz="1600" dirty="0">
                <a:latin typeface="+mn-lt"/>
              </a:rPr>
              <a:t>Internal Monthly Competitions are judged by experienced external judges (contact Dave Duxbury, internal competition secretary)</a:t>
            </a:r>
          </a:p>
          <a:p>
            <a:pPr marL="457200" lvl="1" indent="0">
              <a:buNone/>
            </a:pPr>
            <a:r>
              <a:rPr lang="en-US" sz="1600" dirty="0">
                <a:latin typeface="+mn-lt"/>
              </a:rPr>
              <a:t>Prints categories</a:t>
            </a:r>
          </a:p>
          <a:p>
            <a:pPr lvl="2">
              <a:buFont typeface="Wingdings" panose="05000000000000000000" pitchFamily="2" charset="2"/>
              <a:buChar char="Ø"/>
            </a:pPr>
            <a:r>
              <a:rPr lang="en-US" dirty="0">
                <a:latin typeface="+mn-lt"/>
              </a:rPr>
              <a:t>Fox Talbot (traditional chemically processed)</a:t>
            </a:r>
          </a:p>
          <a:p>
            <a:pPr lvl="2">
              <a:buFont typeface="Wingdings" panose="05000000000000000000" pitchFamily="2" charset="2"/>
              <a:buChar char="Ø"/>
            </a:pPr>
            <a:r>
              <a:rPr lang="en-US" dirty="0">
                <a:latin typeface="+mn-lt"/>
              </a:rPr>
              <a:t>Prints Colour &amp; Monochrome</a:t>
            </a:r>
          </a:p>
          <a:p>
            <a:pPr marL="457200" lvl="1" indent="0">
              <a:buNone/>
            </a:pPr>
            <a:r>
              <a:rPr lang="en-US" sz="1600" dirty="0">
                <a:latin typeface="+mn-lt"/>
              </a:rPr>
              <a:t>Projected Digital Images (PDI) categories</a:t>
            </a:r>
          </a:p>
          <a:p>
            <a:pPr lvl="2">
              <a:buFont typeface="Wingdings" panose="05000000000000000000" pitchFamily="2" charset="2"/>
              <a:buChar char="Ø"/>
            </a:pPr>
            <a:r>
              <a:rPr lang="en-US" dirty="0">
                <a:latin typeface="+mn-lt"/>
              </a:rPr>
              <a:t>Novice / Theme / Flora &amp; Fauna / Advanced</a:t>
            </a:r>
          </a:p>
          <a:p>
            <a:pPr marL="0" indent="0">
              <a:buNone/>
            </a:pPr>
            <a:r>
              <a:rPr lang="en-US" sz="1600" dirty="0">
                <a:latin typeface="+mn-lt"/>
              </a:rPr>
              <a:t>Annual competitions: </a:t>
            </a:r>
            <a:r>
              <a:rPr lang="en-US" sz="1600" dirty="0" smtClean="0">
                <a:latin typeface="+mn-lt"/>
              </a:rPr>
              <a:t>Opening Night, 3 </a:t>
            </a:r>
            <a:r>
              <a:rPr lang="en-US" sz="1600" dirty="0">
                <a:latin typeface="+mn-lt"/>
              </a:rPr>
              <a:t>on a theme competition, Print and PDI Image of the year competition</a:t>
            </a:r>
          </a:p>
        </p:txBody>
      </p:sp>
      <p:grpSp>
        <p:nvGrpSpPr>
          <p:cNvPr id="4" name="Group 3">
            <a:extLst>
              <a:ext uri="{FF2B5EF4-FFF2-40B4-BE49-F238E27FC236}">
                <a16:creationId xmlns="" xmlns:a16="http://schemas.microsoft.com/office/drawing/2014/main" id="{D1C450C7-93BE-414B-B4D9-9EF3BDA88965}"/>
              </a:ext>
            </a:extLst>
          </p:cNvPr>
          <p:cNvGrpSpPr/>
          <p:nvPr/>
        </p:nvGrpSpPr>
        <p:grpSpPr>
          <a:xfrm>
            <a:off x="10573555" y="0"/>
            <a:ext cx="940158" cy="1442434"/>
            <a:chOff x="10573555" y="0"/>
            <a:chExt cx="940158" cy="1442434"/>
          </a:xfrm>
        </p:grpSpPr>
        <p:sp>
          <p:nvSpPr>
            <p:cNvPr id="5" name="Rectangle 4">
              <a:extLst>
                <a:ext uri="{FF2B5EF4-FFF2-40B4-BE49-F238E27FC236}">
                  <a16:creationId xmlns="" xmlns:a16="http://schemas.microsoft.com/office/drawing/2014/main" id="{20707B94-EDA3-4EA4-AE81-02106D88EDCE}"/>
                </a:ext>
              </a:extLst>
            </p:cNvPr>
            <p:cNvSpPr/>
            <p:nvPr userDrawn="1"/>
          </p:nvSpPr>
          <p:spPr>
            <a:xfrm>
              <a:off x="10573555" y="0"/>
              <a:ext cx="940158" cy="14424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 xmlns:a16="http://schemas.microsoft.com/office/drawing/2014/main" id="{A0A92586-5B9D-49F0-9BCC-A68A0A0BD3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0449" y="365302"/>
              <a:ext cx="858190" cy="858190"/>
            </a:xfrm>
            <a:prstGeom prst="rect">
              <a:avLst/>
            </a:prstGeom>
            <a:ln>
              <a:noFill/>
            </a:ln>
          </p:spPr>
        </p:pic>
      </p:grpSp>
    </p:spTree>
    <p:extLst>
      <p:ext uri="{BB962C8B-B14F-4D97-AF65-F5344CB8AC3E}">
        <p14:creationId xmlns:p14="http://schemas.microsoft.com/office/powerpoint/2010/main" val="1736133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5587</TotalTime>
  <Words>1841</Words>
  <Application>Microsoft Office PowerPoint</Application>
  <PresentationFormat>Custom</PresentationFormat>
  <Paragraphs>315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Ion</vt:lpstr>
      <vt:lpstr>Preston Photographic Society 2020-2021</vt:lpstr>
      <vt:lpstr>A Brief history </vt:lpstr>
      <vt:lpstr>Who’s who.…The PPS Committee</vt:lpstr>
      <vt:lpstr>So what do we do?</vt:lpstr>
      <vt:lpstr>Where Are We </vt:lpstr>
      <vt:lpstr>Our Lectures</vt:lpstr>
      <vt:lpstr>Members Nights &amp; Portrait Evenings</vt:lpstr>
      <vt:lpstr>Our Photo-Walks</vt:lpstr>
      <vt:lpstr>Our Competitions</vt:lpstr>
      <vt:lpstr>Monthly Internal Competitions</vt:lpstr>
      <vt:lpstr>Competition Themes 2020 - 21</vt:lpstr>
      <vt:lpstr>Editing and Sizing for Competitions </vt:lpstr>
      <vt:lpstr>Some Images from Previous years There are typically 700 images entered throughout all competitions.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PPS 2014 Christmas Quiz</dc:title>
  <dc:creator>User</dc:creator>
  <cp:lastModifiedBy>Internal Competition Secretary</cp:lastModifiedBy>
  <cp:revision>368</cp:revision>
  <cp:lastPrinted>2017-08-22T14:16:01Z</cp:lastPrinted>
  <dcterms:created xsi:type="dcterms:W3CDTF">2014-11-21T11:24:42Z</dcterms:created>
  <dcterms:modified xsi:type="dcterms:W3CDTF">2020-09-05T06:37:58Z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